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29"/>
  </p:notesMasterIdLst>
  <p:sldIdLst>
    <p:sldId id="256" r:id="rId2"/>
    <p:sldId id="257" r:id="rId3"/>
    <p:sldId id="267" r:id="rId4"/>
    <p:sldId id="266" r:id="rId5"/>
    <p:sldId id="258" r:id="rId6"/>
    <p:sldId id="263" r:id="rId7"/>
    <p:sldId id="288" r:id="rId8"/>
    <p:sldId id="259" r:id="rId9"/>
    <p:sldId id="265" r:id="rId10"/>
    <p:sldId id="261" r:id="rId11"/>
    <p:sldId id="260" r:id="rId12"/>
    <p:sldId id="264" r:id="rId13"/>
    <p:sldId id="286" r:id="rId14"/>
    <p:sldId id="287" r:id="rId15"/>
    <p:sldId id="285" r:id="rId16"/>
    <p:sldId id="262" r:id="rId17"/>
    <p:sldId id="292" r:id="rId18"/>
    <p:sldId id="289" r:id="rId19"/>
    <p:sldId id="270" r:id="rId20"/>
    <p:sldId id="268" r:id="rId21"/>
    <p:sldId id="269" r:id="rId22"/>
    <p:sldId id="290" r:id="rId23"/>
    <p:sldId id="272" r:id="rId24"/>
    <p:sldId id="273" r:id="rId25"/>
    <p:sldId id="291" r:id="rId26"/>
    <p:sldId id="279" r:id="rId27"/>
    <p:sldId id="280" r:id="rId28"/>
  </p:sldIdLst>
  <p:sldSz cx="9144000" cy="5143500" type="screen16x9"/>
  <p:notesSz cx="6858000" cy="9144000"/>
  <p:embeddedFontLst>
    <p:embeddedFont>
      <p:font typeface="Walter Turncoat" panose="02000000000000000000" charset="0"/>
      <p:regular r:id="rId30"/>
    </p:embeddedFont>
    <p:embeddedFont>
      <p:font typeface="Sniglet" panose="04070505030100020000"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E39BA89-A215-4C53-9E18-16968A325DDB}">
  <a:tblStyle styleId="{FE39BA89-A215-4C53-9E18-16968A325DDB}"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39" autoAdjust="0"/>
  </p:normalViewPr>
  <p:slideViewPr>
    <p:cSldViewPr>
      <p:cViewPr>
        <p:scale>
          <a:sx n="125" d="100"/>
          <a:sy n="125" d="100"/>
        </p:scale>
        <p:origin x="-1224" y="-57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400"/>
              <a:buChar char="●"/>
              <a:defRPr sz="1100"/>
            </a:lvl1pPr>
            <a:lvl2pPr lvl="1">
              <a:spcBef>
                <a:spcPts val="0"/>
              </a:spcBef>
              <a:buSzPts val="1400"/>
              <a:buChar char="○"/>
              <a:defRPr sz="1100"/>
            </a:lvl2pPr>
            <a:lvl3pPr lvl="2">
              <a:spcBef>
                <a:spcPts val="0"/>
              </a:spcBef>
              <a:buSzPts val="1400"/>
              <a:buChar char="■"/>
              <a:defRPr sz="1100"/>
            </a:lvl3pPr>
            <a:lvl4pPr lvl="3">
              <a:spcBef>
                <a:spcPts val="0"/>
              </a:spcBef>
              <a:buSzPts val="1400"/>
              <a:buChar char="●"/>
              <a:defRPr sz="1100"/>
            </a:lvl4pPr>
            <a:lvl5pPr lvl="4">
              <a:spcBef>
                <a:spcPts val="0"/>
              </a:spcBef>
              <a:buSzPts val="1400"/>
              <a:buChar char="○"/>
              <a:defRPr sz="1100"/>
            </a:lvl5pPr>
            <a:lvl6pPr lvl="5">
              <a:spcBef>
                <a:spcPts val="0"/>
              </a:spcBef>
              <a:buSzPts val="1400"/>
              <a:buChar char="■"/>
              <a:defRPr sz="1100"/>
            </a:lvl6pPr>
            <a:lvl7pPr lvl="6">
              <a:spcBef>
                <a:spcPts val="0"/>
              </a:spcBef>
              <a:buSzPts val="1400"/>
              <a:buChar char="●"/>
              <a:defRPr sz="1100"/>
            </a:lvl7pPr>
            <a:lvl8pPr lvl="7">
              <a:spcBef>
                <a:spcPts val="0"/>
              </a:spcBef>
              <a:buSzPts val="1400"/>
              <a:buChar char="○"/>
              <a:defRPr sz="1100"/>
            </a:lvl8pPr>
            <a:lvl9pPr lvl="8">
              <a:spcBef>
                <a:spcPts val="0"/>
              </a:spcBef>
              <a:buSzPts val="1400"/>
              <a:buChar char="■"/>
              <a:defRPr sz="1100"/>
            </a:lvl9pPr>
          </a:lstStyle>
          <a:p>
            <a:endParaRPr/>
          </a:p>
        </p:txBody>
      </p:sp>
    </p:spTree>
    <p:extLst>
      <p:ext uri="{BB962C8B-B14F-4D97-AF65-F5344CB8AC3E}">
        <p14:creationId xmlns:p14="http://schemas.microsoft.com/office/powerpoint/2010/main" val="191197504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1991813"/>
            <a:ext cx="7772400" cy="1159800"/>
          </a:xfrm>
          <a:prstGeom prst="rect">
            <a:avLst/>
          </a:prstGeom>
        </p:spPr>
        <p:txBody>
          <a:bodyPr wrap="square" lIns="91425" tIns="91425" rIns="91425" bIns="91425" anchor="ctr" anchorCtr="0"/>
          <a:lstStyle>
            <a:lvl1pPr lvl="0" algn="ctr">
              <a:spcBef>
                <a:spcPts val="0"/>
              </a:spcBef>
              <a:buSzPts val="6000"/>
              <a:buNone/>
              <a:defRPr sz="6000"/>
            </a:lvl1pPr>
            <a:lvl2pPr lvl="1" algn="ctr">
              <a:spcBef>
                <a:spcPts val="0"/>
              </a:spcBef>
              <a:buSzPts val="6000"/>
              <a:buNone/>
              <a:defRPr sz="6000"/>
            </a:lvl2pPr>
            <a:lvl3pPr lvl="2" algn="ctr">
              <a:spcBef>
                <a:spcPts val="0"/>
              </a:spcBef>
              <a:buSzPts val="6000"/>
              <a:buNone/>
              <a:defRPr sz="6000"/>
            </a:lvl3pPr>
            <a:lvl4pPr lvl="3" algn="ctr">
              <a:spcBef>
                <a:spcPts val="0"/>
              </a:spcBef>
              <a:buSzPts val="6000"/>
              <a:buNone/>
              <a:defRPr sz="6000"/>
            </a:lvl4pPr>
            <a:lvl5pPr lvl="4" algn="ctr">
              <a:spcBef>
                <a:spcPts val="0"/>
              </a:spcBef>
              <a:buSzPts val="6000"/>
              <a:buNone/>
              <a:defRPr sz="6000"/>
            </a:lvl5pPr>
            <a:lvl6pPr lvl="5" algn="ctr">
              <a:spcBef>
                <a:spcPts val="0"/>
              </a:spcBef>
              <a:buSzPts val="6000"/>
              <a:buNone/>
              <a:defRPr sz="6000"/>
            </a:lvl6pPr>
            <a:lvl7pPr lvl="6" algn="ctr">
              <a:spcBef>
                <a:spcPts val="0"/>
              </a:spcBef>
              <a:buSzPts val="6000"/>
              <a:buNone/>
              <a:defRPr sz="6000"/>
            </a:lvl7pPr>
            <a:lvl8pPr lvl="7" algn="ctr">
              <a:spcBef>
                <a:spcPts val="0"/>
              </a:spcBef>
              <a:buSzPts val="6000"/>
              <a:buNone/>
              <a:defRPr sz="6000"/>
            </a:lvl8pPr>
            <a:lvl9pPr lvl="8" algn="ctr">
              <a:spcBef>
                <a:spcPts val="0"/>
              </a:spcBef>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685800" y="1964342"/>
            <a:ext cx="7772400" cy="1159800"/>
          </a:xfrm>
          <a:prstGeom prst="rect">
            <a:avLst/>
          </a:prstGeom>
        </p:spPr>
        <p:txBody>
          <a:bodyPr wrap="square" lIns="91425" tIns="91425" rIns="91425" bIns="91425" anchor="b" anchorCtr="0"/>
          <a:lstStyle>
            <a:lvl1pPr lvl="0" algn="ctr" rtl="0">
              <a:spcBef>
                <a:spcPts val="0"/>
              </a:spcBef>
              <a:buSzPts val="4800"/>
              <a:buNone/>
              <a:defRPr sz="4800"/>
            </a:lvl1pPr>
            <a:lvl2pPr lvl="1" algn="ctr" rtl="0">
              <a:spcBef>
                <a:spcPts val="0"/>
              </a:spcBef>
              <a:buSzPts val="4800"/>
              <a:buNone/>
              <a:defRPr sz="4800"/>
            </a:lvl2pPr>
            <a:lvl3pPr lvl="2" algn="ctr" rtl="0">
              <a:spcBef>
                <a:spcPts val="0"/>
              </a:spcBef>
              <a:buSzPts val="4800"/>
              <a:buNone/>
              <a:defRPr sz="4800"/>
            </a:lvl3pPr>
            <a:lvl4pPr lvl="3" algn="ctr" rtl="0">
              <a:spcBef>
                <a:spcPts val="0"/>
              </a:spcBef>
              <a:buSzPts val="4800"/>
              <a:buNone/>
              <a:defRPr sz="4800"/>
            </a:lvl4pPr>
            <a:lvl5pPr lvl="4" algn="ctr" rtl="0">
              <a:spcBef>
                <a:spcPts val="0"/>
              </a:spcBef>
              <a:buSzPts val="4800"/>
              <a:buNone/>
              <a:defRPr sz="4800"/>
            </a:lvl5pPr>
            <a:lvl6pPr lvl="5" algn="ctr" rtl="0">
              <a:spcBef>
                <a:spcPts val="0"/>
              </a:spcBef>
              <a:buSzPts val="4800"/>
              <a:buNone/>
              <a:defRPr sz="4800"/>
            </a:lvl6pPr>
            <a:lvl7pPr lvl="6" algn="ctr" rtl="0">
              <a:spcBef>
                <a:spcPts val="0"/>
              </a:spcBef>
              <a:buSzPts val="4800"/>
              <a:buNone/>
              <a:defRPr sz="4800"/>
            </a:lvl7pPr>
            <a:lvl8pPr lvl="7" algn="ctr" rtl="0">
              <a:spcBef>
                <a:spcPts val="0"/>
              </a:spcBef>
              <a:buSzPts val="4800"/>
              <a:buNone/>
              <a:defRPr sz="4800"/>
            </a:lvl8pPr>
            <a:lvl9pPr lvl="8" algn="ctr" rtl="0">
              <a:spcBef>
                <a:spcPts val="0"/>
              </a:spcBef>
              <a:buSzPts val="4800"/>
              <a:buNone/>
              <a:defRPr sz="4800"/>
            </a:lvl9pPr>
          </a:lstStyle>
          <a:p>
            <a:endParaRPr/>
          </a:p>
        </p:txBody>
      </p:sp>
      <p:sp>
        <p:nvSpPr>
          <p:cNvPr id="12" name="Shape 12"/>
          <p:cNvSpPr txBox="1">
            <a:spLocks noGrp="1"/>
          </p:cNvSpPr>
          <p:nvPr>
            <p:ph type="subTitle" idx="1"/>
          </p:nvPr>
        </p:nvSpPr>
        <p:spPr>
          <a:xfrm>
            <a:off x="685800" y="3144853"/>
            <a:ext cx="7772400" cy="784800"/>
          </a:xfrm>
          <a:prstGeom prst="rect">
            <a:avLst/>
          </a:prstGeom>
        </p:spPr>
        <p:txBody>
          <a:bodyPr wrap="square" lIns="91425" tIns="91425" rIns="91425" bIns="91425" anchor="t" anchorCtr="0"/>
          <a:lstStyle>
            <a:lvl1pPr lvl="0" algn="ctr" rtl="0">
              <a:spcBef>
                <a:spcPts val="0"/>
              </a:spcBef>
              <a:buSzPts val="2000"/>
              <a:buNone/>
              <a:defRPr/>
            </a:lvl1pPr>
            <a:lvl2pPr lvl="1" algn="ctr" rtl="0">
              <a:spcBef>
                <a:spcPts val="0"/>
              </a:spcBef>
              <a:buSzPts val="3000"/>
              <a:buNone/>
              <a:defRPr sz="3000"/>
            </a:lvl2pPr>
            <a:lvl3pPr lvl="2" algn="ctr" rtl="0">
              <a:spcBef>
                <a:spcPts val="0"/>
              </a:spcBef>
              <a:buSzPts val="3000"/>
              <a:buNone/>
              <a:defRPr sz="3000"/>
            </a:lvl3pPr>
            <a:lvl4pPr lvl="3" algn="ctr" rtl="0">
              <a:spcBef>
                <a:spcPts val="0"/>
              </a:spcBef>
              <a:buSzPts val="3000"/>
              <a:buNone/>
              <a:defRPr sz="3000"/>
            </a:lvl4pPr>
            <a:lvl5pPr lvl="4" algn="ctr" rtl="0">
              <a:spcBef>
                <a:spcPts val="0"/>
              </a:spcBef>
              <a:buSzPts val="3000"/>
              <a:buNone/>
              <a:defRPr sz="3000"/>
            </a:lvl5pPr>
            <a:lvl6pPr lvl="5" algn="ctr" rtl="0">
              <a:spcBef>
                <a:spcPts val="0"/>
              </a:spcBef>
              <a:buSzPts val="3000"/>
              <a:buNone/>
              <a:defRPr sz="3000"/>
            </a:lvl6pPr>
            <a:lvl7pPr lvl="6" algn="ctr" rtl="0">
              <a:spcBef>
                <a:spcPts val="0"/>
              </a:spcBef>
              <a:buSzPts val="3000"/>
              <a:buNone/>
              <a:defRPr sz="3000"/>
            </a:lvl7pPr>
            <a:lvl8pPr lvl="7" algn="ctr" rtl="0">
              <a:spcBef>
                <a:spcPts val="0"/>
              </a:spcBef>
              <a:buSzPts val="3000"/>
              <a:buNone/>
              <a:defRPr sz="3000"/>
            </a:lvl8pPr>
            <a:lvl9pPr lvl="8" algn="ctr" rtl="0">
              <a:spcBef>
                <a:spcPts val="0"/>
              </a:spcBef>
              <a:buSzPts val="3000"/>
              <a:buNone/>
              <a:defRPr sz="3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13"/>
        <p:cNvGrpSpPr/>
        <p:nvPr/>
      </p:nvGrpSpPr>
      <p:grpSpPr>
        <a:xfrm>
          <a:off x="0" y="0"/>
          <a:ext cx="0" cy="0"/>
          <a:chOff x="0" y="0"/>
          <a:chExt cx="0" cy="0"/>
        </a:xfrm>
      </p:grpSpPr>
      <p:sp>
        <p:nvSpPr>
          <p:cNvPr id="14" name="Shape 14"/>
          <p:cNvSpPr txBox="1">
            <a:spLocks noGrp="1"/>
          </p:cNvSpPr>
          <p:nvPr>
            <p:ph type="body" idx="1"/>
          </p:nvPr>
        </p:nvSpPr>
        <p:spPr>
          <a:xfrm>
            <a:off x="1700925" y="1399800"/>
            <a:ext cx="5742300" cy="819900"/>
          </a:xfrm>
          <a:prstGeom prst="rect">
            <a:avLst/>
          </a:prstGeom>
        </p:spPr>
        <p:txBody>
          <a:bodyPr wrap="square" lIns="91425" tIns="91425" rIns="91425" bIns="91425" anchor="t" anchorCtr="0"/>
          <a:lstStyle>
            <a:lvl1pPr lvl="0" algn="ctr" rtl="0">
              <a:spcBef>
                <a:spcPts val="0"/>
              </a:spcBef>
              <a:buSzPts val="3000"/>
              <a:buChar char="✘"/>
              <a:defRPr sz="3000"/>
            </a:lvl1pPr>
            <a:lvl2pPr lvl="1" algn="ctr" rtl="0">
              <a:spcBef>
                <a:spcPts val="0"/>
              </a:spcBef>
              <a:buSzPts val="3000"/>
              <a:buChar char="○"/>
              <a:defRPr sz="3000"/>
            </a:lvl2pPr>
            <a:lvl3pPr lvl="2" algn="ctr" rtl="0">
              <a:spcBef>
                <a:spcPts val="0"/>
              </a:spcBef>
              <a:buSzPts val="3000"/>
              <a:buChar char="■"/>
              <a:defRPr sz="3000"/>
            </a:lvl3pPr>
            <a:lvl4pPr lvl="3" algn="ctr" rtl="0">
              <a:spcBef>
                <a:spcPts val="0"/>
              </a:spcBef>
              <a:buSzPts val="3000"/>
              <a:buChar char="●"/>
              <a:defRPr sz="3000"/>
            </a:lvl4pPr>
            <a:lvl5pPr lvl="4" algn="ctr" rtl="0">
              <a:spcBef>
                <a:spcPts val="0"/>
              </a:spcBef>
              <a:buSzPts val="3000"/>
              <a:buChar char="○"/>
              <a:defRPr sz="3000"/>
            </a:lvl5pPr>
            <a:lvl6pPr lvl="5" algn="ctr" rtl="0">
              <a:spcBef>
                <a:spcPts val="0"/>
              </a:spcBef>
              <a:buSzPts val="3000"/>
              <a:buChar char="■"/>
              <a:defRPr sz="3000"/>
            </a:lvl6pPr>
            <a:lvl7pPr lvl="6" algn="ctr" rtl="0">
              <a:spcBef>
                <a:spcPts val="0"/>
              </a:spcBef>
              <a:buSzPts val="3000"/>
              <a:buChar char="●"/>
              <a:defRPr sz="3000"/>
            </a:lvl7pPr>
            <a:lvl8pPr lvl="7" algn="ctr" rtl="0">
              <a:spcBef>
                <a:spcPts val="0"/>
              </a:spcBef>
              <a:buSzPts val="3000"/>
              <a:buChar char="○"/>
              <a:defRPr sz="3000"/>
            </a:lvl8pPr>
            <a:lvl9pPr lvl="8" algn="ctr">
              <a:spcBef>
                <a:spcPts val="0"/>
              </a:spcBef>
              <a:buSzPts val="3000"/>
              <a:buChar char="■"/>
              <a:defRPr sz="3000"/>
            </a:lvl9pPr>
          </a:lstStyle>
          <a:p>
            <a:endParaRPr/>
          </a:p>
        </p:txBody>
      </p:sp>
      <p:sp>
        <p:nvSpPr>
          <p:cNvPr id="15" name="Shape 15"/>
          <p:cNvSpPr txBox="1"/>
          <p:nvPr/>
        </p:nvSpPr>
        <p:spPr>
          <a:xfrm>
            <a:off x="3593400" y="857569"/>
            <a:ext cx="1957200" cy="653700"/>
          </a:xfrm>
          <a:prstGeom prst="rect">
            <a:avLst/>
          </a:prstGeom>
          <a:noFill/>
          <a:ln>
            <a:noFill/>
          </a:ln>
        </p:spPr>
        <p:txBody>
          <a:bodyPr wrap="square" lIns="91425" tIns="91425" rIns="91425" bIns="91425" anchor="ctr" anchorCtr="0">
            <a:noAutofit/>
          </a:bodyPr>
          <a:lstStyle/>
          <a:p>
            <a:pPr marL="0" lvl="0" indent="0" algn="ctr">
              <a:spcBef>
                <a:spcPts val="0"/>
              </a:spcBef>
              <a:buNone/>
            </a:pPr>
            <a:r>
              <a:rPr lang="en" sz="9600">
                <a:solidFill>
                  <a:srgbClr val="FFFFFF"/>
                </a:solidFill>
                <a:latin typeface="Walter Turncoat"/>
                <a:ea typeface="Walter Turncoat"/>
                <a:cs typeface="Walter Turncoat"/>
                <a:sym typeface="Walter Turncoat"/>
              </a:rPr>
              <a:t>“</a:t>
            </a:r>
          </a:p>
        </p:txBody>
      </p:sp>
      <p:sp>
        <p:nvSpPr>
          <p:cNvPr id="16" name="Shape 16"/>
          <p:cNvSpPr/>
          <p:nvPr/>
        </p:nvSpPr>
        <p:spPr>
          <a:xfrm>
            <a:off x="4128150" y="550650"/>
            <a:ext cx="887711" cy="849160"/>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025" y="967975"/>
            <a:ext cx="9156000" cy="857400"/>
          </a:xfrm>
          <a:prstGeom prst="rect">
            <a:avLst/>
          </a:prstGeom>
        </p:spPr>
        <p:txBody>
          <a:bodyPr wrap="square" lIns="91425" tIns="91425" rIns="91425" bIns="91425" anchor="t" anchorCtr="0"/>
          <a:lstStyle>
            <a:lvl1pPr lvl="0">
              <a:spcBef>
                <a:spcPts val="0"/>
              </a:spcBef>
              <a:buSzPts val="2600"/>
              <a:buNone/>
              <a:defRPr/>
            </a:lvl1pPr>
            <a:lvl2pPr lvl="1">
              <a:spcBef>
                <a:spcPts val="0"/>
              </a:spcBef>
              <a:buSzPts val="2600"/>
              <a:buNone/>
              <a:defRPr/>
            </a:lvl2pPr>
            <a:lvl3pPr lvl="2">
              <a:spcBef>
                <a:spcPts val="0"/>
              </a:spcBef>
              <a:buSzPts val="2600"/>
              <a:buNone/>
              <a:defRPr/>
            </a:lvl3pPr>
            <a:lvl4pPr lvl="3">
              <a:spcBef>
                <a:spcPts val="0"/>
              </a:spcBef>
              <a:buSzPts val="2600"/>
              <a:buNone/>
              <a:defRPr/>
            </a:lvl4pPr>
            <a:lvl5pPr lvl="4">
              <a:spcBef>
                <a:spcPts val="0"/>
              </a:spcBef>
              <a:buSzPts val="2600"/>
              <a:buNone/>
              <a:defRPr/>
            </a:lvl5pPr>
            <a:lvl6pPr lvl="5">
              <a:spcBef>
                <a:spcPts val="0"/>
              </a:spcBef>
              <a:buSzPts val="2600"/>
              <a:buNone/>
              <a:defRPr/>
            </a:lvl6pPr>
            <a:lvl7pPr lvl="6">
              <a:spcBef>
                <a:spcPts val="0"/>
              </a:spcBef>
              <a:buSzPts val="2600"/>
              <a:buNone/>
              <a:defRPr/>
            </a:lvl7pPr>
            <a:lvl8pPr lvl="7">
              <a:spcBef>
                <a:spcPts val="0"/>
              </a:spcBef>
              <a:buSzPts val="2600"/>
              <a:buNone/>
              <a:defRPr/>
            </a:lvl8pPr>
            <a:lvl9pPr lvl="8">
              <a:spcBef>
                <a:spcPts val="0"/>
              </a:spcBef>
              <a:buSzPts val="2600"/>
              <a:buNone/>
              <a:defRPr/>
            </a:lvl9pPr>
          </a:lstStyle>
          <a:p>
            <a:endParaRPr/>
          </a:p>
        </p:txBody>
      </p:sp>
      <p:sp>
        <p:nvSpPr>
          <p:cNvPr id="19" name="Shape 19"/>
          <p:cNvSpPr txBox="1">
            <a:spLocks noGrp="1"/>
          </p:cNvSpPr>
          <p:nvPr>
            <p:ph type="body" idx="1"/>
          </p:nvPr>
        </p:nvSpPr>
        <p:spPr>
          <a:xfrm>
            <a:off x="457200" y="1563400"/>
            <a:ext cx="8229600" cy="2503200"/>
          </a:xfrm>
          <a:prstGeom prst="rect">
            <a:avLst/>
          </a:prstGeom>
        </p:spPr>
        <p:txBody>
          <a:bodyPr wrap="square" lIns="91425" tIns="91425" rIns="91425" bIns="91425" anchor="t" anchorCtr="0"/>
          <a:lstStyle>
            <a:lvl1pPr lvl="0">
              <a:spcBef>
                <a:spcPts val="0"/>
              </a:spcBef>
              <a:buSzPts val="2000"/>
              <a:buChar char="✘"/>
              <a:defRPr/>
            </a:lvl1pPr>
            <a:lvl2pPr lvl="1">
              <a:spcBef>
                <a:spcPts val="0"/>
              </a:spcBef>
              <a:buSzPts val="2000"/>
              <a:buChar char="○"/>
              <a:defRPr/>
            </a:lvl2pPr>
            <a:lvl3pPr lvl="2">
              <a:spcBef>
                <a:spcPts val="0"/>
              </a:spcBef>
              <a:buSzPts val="2000"/>
              <a:buChar char="■"/>
              <a:defRPr/>
            </a:lvl3pPr>
            <a:lvl4pPr lvl="3">
              <a:spcBef>
                <a:spcPts val="0"/>
              </a:spcBef>
              <a:buSzPts val="2000"/>
              <a:buChar char="●"/>
              <a:defRPr/>
            </a:lvl4pPr>
            <a:lvl5pPr lvl="4">
              <a:spcBef>
                <a:spcPts val="0"/>
              </a:spcBef>
              <a:buSzPts val="2000"/>
              <a:buChar char="○"/>
              <a:defRPr/>
            </a:lvl5pPr>
            <a:lvl6pPr lvl="5">
              <a:spcBef>
                <a:spcPts val="0"/>
              </a:spcBef>
              <a:buSzPts val="2000"/>
              <a:buChar char="■"/>
              <a:defRPr/>
            </a:lvl6pPr>
            <a:lvl7pPr lvl="6">
              <a:spcBef>
                <a:spcPts val="0"/>
              </a:spcBef>
              <a:buSzPts val="2000"/>
              <a:buChar char="●"/>
              <a:defRPr/>
            </a:lvl7pPr>
            <a:lvl8pPr lvl="7">
              <a:spcBef>
                <a:spcPts val="0"/>
              </a:spcBef>
              <a:buSzPts val="2000"/>
              <a:buChar char="○"/>
              <a:defRPr/>
            </a:lvl8pPr>
            <a:lvl9pPr lvl="8">
              <a:spcBef>
                <a:spcPts val="0"/>
              </a:spcBef>
              <a:buSzPts val="20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025" y="967975"/>
            <a:ext cx="9156000" cy="857400"/>
          </a:xfrm>
          <a:prstGeom prst="rect">
            <a:avLst/>
          </a:prstGeom>
        </p:spPr>
        <p:txBody>
          <a:bodyPr wrap="square" lIns="91425" tIns="91425" rIns="91425" bIns="91425" anchor="t" anchorCtr="0"/>
          <a:lstStyle>
            <a:lvl1pPr lvl="0">
              <a:spcBef>
                <a:spcPts val="0"/>
              </a:spcBef>
              <a:buSzPts val="2600"/>
              <a:buNone/>
              <a:defRPr/>
            </a:lvl1pPr>
            <a:lvl2pPr lvl="1">
              <a:spcBef>
                <a:spcPts val="0"/>
              </a:spcBef>
              <a:buSzPts val="2600"/>
              <a:buNone/>
              <a:defRPr/>
            </a:lvl2pPr>
            <a:lvl3pPr lvl="2">
              <a:spcBef>
                <a:spcPts val="0"/>
              </a:spcBef>
              <a:buSzPts val="2600"/>
              <a:buNone/>
              <a:defRPr/>
            </a:lvl3pPr>
            <a:lvl4pPr lvl="3">
              <a:spcBef>
                <a:spcPts val="0"/>
              </a:spcBef>
              <a:buSzPts val="2600"/>
              <a:buNone/>
              <a:defRPr/>
            </a:lvl4pPr>
            <a:lvl5pPr lvl="4">
              <a:spcBef>
                <a:spcPts val="0"/>
              </a:spcBef>
              <a:buSzPts val="2600"/>
              <a:buNone/>
              <a:defRPr/>
            </a:lvl5pPr>
            <a:lvl6pPr lvl="5">
              <a:spcBef>
                <a:spcPts val="0"/>
              </a:spcBef>
              <a:buSzPts val="2600"/>
              <a:buNone/>
              <a:defRPr/>
            </a:lvl6pPr>
            <a:lvl7pPr lvl="6">
              <a:spcBef>
                <a:spcPts val="0"/>
              </a:spcBef>
              <a:buSzPts val="2600"/>
              <a:buNone/>
              <a:defRPr/>
            </a:lvl7pPr>
            <a:lvl8pPr lvl="7">
              <a:spcBef>
                <a:spcPts val="0"/>
              </a:spcBef>
              <a:buSzPts val="2600"/>
              <a:buNone/>
              <a:defRPr/>
            </a:lvl8pPr>
            <a:lvl9pPr lvl="8">
              <a:spcBef>
                <a:spcPts val="0"/>
              </a:spcBef>
              <a:buSzPts val="2600"/>
              <a:buNone/>
              <a:defRPr/>
            </a:lvl9pPr>
          </a:lstStyle>
          <a:p>
            <a:endParaRPr/>
          </a:p>
        </p:txBody>
      </p:sp>
      <p:sp>
        <p:nvSpPr>
          <p:cNvPr id="22" name="Shape 22"/>
          <p:cNvSpPr txBox="1">
            <a:spLocks noGrp="1"/>
          </p:cNvSpPr>
          <p:nvPr>
            <p:ph type="body" idx="1"/>
          </p:nvPr>
        </p:nvSpPr>
        <p:spPr>
          <a:xfrm>
            <a:off x="457200" y="1507925"/>
            <a:ext cx="3994500" cy="3417900"/>
          </a:xfrm>
          <a:prstGeom prst="rect">
            <a:avLst/>
          </a:prstGeom>
        </p:spPr>
        <p:txBody>
          <a:bodyPr wrap="square" lIns="91425" tIns="91425" rIns="91425" bIns="91425" anchor="t" anchorCtr="0"/>
          <a:lstStyle>
            <a:lvl1pPr lvl="0">
              <a:spcBef>
                <a:spcPts val="0"/>
              </a:spcBef>
              <a:buSzPts val="1600"/>
              <a:buChar char="✘"/>
              <a:defRPr sz="1600"/>
            </a:lvl1pPr>
            <a:lvl2pPr lvl="1">
              <a:spcBef>
                <a:spcPts val="0"/>
              </a:spcBef>
              <a:buSzPts val="1600"/>
              <a:buChar char="○"/>
              <a:defRPr sz="1600"/>
            </a:lvl2pPr>
            <a:lvl3pPr lvl="2">
              <a:spcBef>
                <a:spcPts val="0"/>
              </a:spcBef>
              <a:buSzPts val="1600"/>
              <a:buChar char="■"/>
              <a:defRPr sz="1600"/>
            </a:lvl3pPr>
            <a:lvl4pPr lvl="3">
              <a:spcBef>
                <a:spcPts val="0"/>
              </a:spcBef>
              <a:buSzPts val="1600"/>
              <a:buChar char="●"/>
              <a:defRPr sz="1600"/>
            </a:lvl4pPr>
            <a:lvl5pPr lvl="4">
              <a:spcBef>
                <a:spcPts val="0"/>
              </a:spcBef>
              <a:buSzPts val="1600"/>
              <a:buChar char="○"/>
              <a:defRPr sz="1600"/>
            </a:lvl5pPr>
            <a:lvl6pPr lvl="5">
              <a:spcBef>
                <a:spcPts val="0"/>
              </a:spcBef>
              <a:buSzPts val="1600"/>
              <a:buChar char="■"/>
              <a:defRPr sz="1600"/>
            </a:lvl6pPr>
            <a:lvl7pPr lvl="6">
              <a:spcBef>
                <a:spcPts val="0"/>
              </a:spcBef>
              <a:buSzPts val="1600"/>
              <a:buChar char="●"/>
              <a:defRPr sz="1600"/>
            </a:lvl7pPr>
            <a:lvl8pPr lvl="7">
              <a:spcBef>
                <a:spcPts val="0"/>
              </a:spcBef>
              <a:buSzPts val="1600"/>
              <a:buChar char="○"/>
              <a:defRPr sz="1600"/>
            </a:lvl8pPr>
            <a:lvl9pPr lvl="8">
              <a:spcBef>
                <a:spcPts val="0"/>
              </a:spcBef>
              <a:buSzPts val="1600"/>
              <a:buChar char="■"/>
              <a:defRPr sz="1600"/>
            </a:lvl9pPr>
          </a:lstStyle>
          <a:p>
            <a:endParaRPr/>
          </a:p>
        </p:txBody>
      </p:sp>
      <p:sp>
        <p:nvSpPr>
          <p:cNvPr id="23" name="Shape 23"/>
          <p:cNvSpPr txBox="1">
            <a:spLocks noGrp="1"/>
          </p:cNvSpPr>
          <p:nvPr>
            <p:ph type="body" idx="2"/>
          </p:nvPr>
        </p:nvSpPr>
        <p:spPr>
          <a:xfrm>
            <a:off x="4692275" y="1507925"/>
            <a:ext cx="3994500" cy="3417900"/>
          </a:xfrm>
          <a:prstGeom prst="rect">
            <a:avLst/>
          </a:prstGeom>
        </p:spPr>
        <p:txBody>
          <a:bodyPr wrap="square" lIns="91425" tIns="91425" rIns="91425" bIns="91425" anchor="t" anchorCtr="0"/>
          <a:lstStyle>
            <a:lvl1pPr lvl="0">
              <a:spcBef>
                <a:spcPts val="0"/>
              </a:spcBef>
              <a:buSzPts val="1600"/>
              <a:buChar char="✘"/>
              <a:defRPr sz="1600"/>
            </a:lvl1pPr>
            <a:lvl2pPr lvl="1">
              <a:spcBef>
                <a:spcPts val="0"/>
              </a:spcBef>
              <a:buSzPts val="1600"/>
              <a:buChar char="○"/>
              <a:defRPr sz="1600"/>
            </a:lvl2pPr>
            <a:lvl3pPr lvl="2">
              <a:spcBef>
                <a:spcPts val="0"/>
              </a:spcBef>
              <a:buSzPts val="1600"/>
              <a:buChar char="■"/>
              <a:defRPr sz="1600"/>
            </a:lvl3pPr>
            <a:lvl4pPr lvl="3">
              <a:spcBef>
                <a:spcPts val="0"/>
              </a:spcBef>
              <a:buSzPts val="1600"/>
              <a:buChar char="●"/>
              <a:defRPr sz="1600"/>
            </a:lvl4pPr>
            <a:lvl5pPr lvl="4">
              <a:spcBef>
                <a:spcPts val="0"/>
              </a:spcBef>
              <a:buSzPts val="1600"/>
              <a:buChar char="○"/>
              <a:defRPr sz="1600"/>
            </a:lvl5pPr>
            <a:lvl6pPr lvl="5">
              <a:spcBef>
                <a:spcPts val="0"/>
              </a:spcBef>
              <a:buSzPts val="1600"/>
              <a:buChar char="■"/>
              <a:defRPr sz="1600"/>
            </a:lvl6pPr>
            <a:lvl7pPr lvl="6">
              <a:spcBef>
                <a:spcPts val="0"/>
              </a:spcBef>
              <a:buSzPts val="1600"/>
              <a:buChar char="●"/>
              <a:defRPr sz="1600"/>
            </a:lvl7pPr>
            <a:lvl8pPr lvl="7">
              <a:spcBef>
                <a:spcPts val="0"/>
              </a:spcBef>
              <a:buSzPts val="1600"/>
              <a:buChar char="○"/>
              <a:defRPr sz="1600"/>
            </a:lvl8pPr>
            <a:lvl9pPr lvl="8">
              <a:spcBef>
                <a:spcPts val="0"/>
              </a:spcBef>
              <a:buSzPts val="1600"/>
              <a:buChar char="■"/>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025" y="967975"/>
            <a:ext cx="9156000" cy="857400"/>
          </a:xfrm>
          <a:prstGeom prst="rect">
            <a:avLst/>
          </a:prstGeom>
        </p:spPr>
        <p:txBody>
          <a:bodyPr wrap="square" lIns="91425" tIns="91425" rIns="91425" bIns="91425" anchor="t" anchorCtr="0"/>
          <a:lstStyle>
            <a:lvl1pPr lvl="0" rtl="0">
              <a:spcBef>
                <a:spcPts val="0"/>
              </a:spcBef>
              <a:buSzPts val="2600"/>
              <a:buNone/>
              <a:defRPr/>
            </a:lvl1pPr>
            <a:lvl2pPr lvl="1" rtl="0">
              <a:spcBef>
                <a:spcPts val="0"/>
              </a:spcBef>
              <a:buSzPts val="2600"/>
              <a:buNone/>
              <a:defRPr/>
            </a:lvl2pPr>
            <a:lvl3pPr lvl="2" rtl="0">
              <a:spcBef>
                <a:spcPts val="0"/>
              </a:spcBef>
              <a:buSzPts val="2600"/>
              <a:buNone/>
              <a:defRPr/>
            </a:lvl3pPr>
            <a:lvl4pPr lvl="3" rtl="0">
              <a:spcBef>
                <a:spcPts val="0"/>
              </a:spcBef>
              <a:buSzPts val="2600"/>
              <a:buNone/>
              <a:defRPr/>
            </a:lvl4pPr>
            <a:lvl5pPr lvl="4" rtl="0">
              <a:spcBef>
                <a:spcPts val="0"/>
              </a:spcBef>
              <a:buSzPts val="2600"/>
              <a:buNone/>
              <a:defRPr/>
            </a:lvl5pPr>
            <a:lvl6pPr lvl="5" rtl="0">
              <a:spcBef>
                <a:spcPts val="0"/>
              </a:spcBef>
              <a:buSzPts val="2600"/>
              <a:buNone/>
              <a:defRPr/>
            </a:lvl6pPr>
            <a:lvl7pPr lvl="6" rtl="0">
              <a:spcBef>
                <a:spcPts val="0"/>
              </a:spcBef>
              <a:buSzPts val="2600"/>
              <a:buNone/>
              <a:defRPr/>
            </a:lvl7pPr>
            <a:lvl8pPr lvl="7" rtl="0">
              <a:spcBef>
                <a:spcPts val="0"/>
              </a:spcBef>
              <a:buSzPts val="2600"/>
              <a:buNone/>
              <a:defRPr/>
            </a:lvl8pPr>
            <a:lvl9pPr lvl="8" rtl="0">
              <a:spcBef>
                <a:spcPts val="0"/>
              </a:spcBef>
              <a:buSzPts val="2600"/>
              <a:buNone/>
              <a:defRPr/>
            </a:lvl9pPr>
          </a:lstStyle>
          <a:p>
            <a:endParaRPr/>
          </a:p>
        </p:txBody>
      </p:sp>
      <p:sp>
        <p:nvSpPr>
          <p:cNvPr id="26" name="Shape 26"/>
          <p:cNvSpPr txBox="1">
            <a:spLocks noGrp="1"/>
          </p:cNvSpPr>
          <p:nvPr>
            <p:ph type="body" idx="1"/>
          </p:nvPr>
        </p:nvSpPr>
        <p:spPr>
          <a:xfrm>
            <a:off x="457200" y="1507925"/>
            <a:ext cx="2631900" cy="3417900"/>
          </a:xfrm>
          <a:prstGeom prst="rect">
            <a:avLst/>
          </a:prstGeom>
        </p:spPr>
        <p:txBody>
          <a:bodyPr wrap="square" lIns="91425" tIns="91425" rIns="91425" bIns="91425" anchor="t" anchorCtr="0"/>
          <a:lstStyle>
            <a:lvl1pPr lvl="0" rtl="0">
              <a:spcBef>
                <a:spcPts val="0"/>
              </a:spcBef>
              <a:buSzPts val="1400"/>
              <a:buChar char="✘"/>
              <a:defRPr sz="1400"/>
            </a:lvl1pPr>
            <a:lvl2pPr lvl="1" rtl="0">
              <a:spcBef>
                <a:spcPts val="0"/>
              </a:spcBef>
              <a:buSzPts val="1400"/>
              <a:buChar char="○"/>
              <a:defRPr sz="1400"/>
            </a:lvl2pPr>
            <a:lvl3pPr lvl="2" rtl="0">
              <a:spcBef>
                <a:spcPts val="0"/>
              </a:spcBef>
              <a:buSzPts val="1400"/>
              <a:buChar char="■"/>
              <a:defRPr sz="1400"/>
            </a:lvl3pPr>
            <a:lvl4pPr lvl="3" rtl="0">
              <a:spcBef>
                <a:spcPts val="0"/>
              </a:spcBef>
              <a:buSzPts val="1400"/>
              <a:buChar char="●"/>
              <a:defRPr sz="1400"/>
            </a:lvl4pPr>
            <a:lvl5pPr lvl="4" rtl="0">
              <a:spcBef>
                <a:spcPts val="0"/>
              </a:spcBef>
              <a:buSzPts val="1400"/>
              <a:buChar char="○"/>
              <a:defRPr sz="1400"/>
            </a:lvl5pPr>
            <a:lvl6pPr lvl="5" rtl="0">
              <a:spcBef>
                <a:spcPts val="0"/>
              </a:spcBef>
              <a:buSzPts val="1400"/>
              <a:buChar char="■"/>
              <a:defRPr sz="1400"/>
            </a:lvl6pPr>
            <a:lvl7pPr lvl="6" rtl="0">
              <a:spcBef>
                <a:spcPts val="0"/>
              </a:spcBef>
              <a:buSzPts val="1400"/>
              <a:buChar char="●"/>
              <a:defRPr sz="1400"/>
            </a:lvl7pPr>
            <a:lvl8pPr lvl="7" rtl="0">
              <a:spcBef>
                <a:spcPts val="0"/>
              </a:spcBef>
              <a:buSzPts val="1400"/>
              <a:buChar char="○"/>
              <a:defRPr sz="1400"/>
            </a:lvl8pPr>
            <a:lvl9pPr lvl="8" rtl="0">
              <a:spcBef>
                <a:spcPts val="0"/>
              </a:spcBef>
              <a:buSzPts val="1400"/>
              <a:buChar char="■"/>
              <a:defRPr sz="1400"/>
            </a:lvl9pPr>
          </a:lstStyle>
          <a:p>
            <a:endParaRPr/>
          </a:p>
        </p:txBody>
      </p:sp>
      <p:sp>
        <p:nvSpPr>
          <p:cNvPr id="27" name="Shape 27"/>
          <p:cNvSpPr txBox="1">
            <a:spLocks noGrp="1"/>
          </p:cNvSpPr>
          <p:nvPr>
            <p:ph type="body" idx="2"/>
          </p:nvPr>
        </p:nvSpPr>
        <p:spPr>
          <a:xfrm>
            <a:off x="3223964" y="1507925"/>
            <a:ext cx="2631900" cy="3417900"/>
          </a:xfrm>
          <a:prstGeom prst="rect">
            <a:avLst/>
          </a:prstGeom>
        </p:spPr>
        <p:txBody>
          <a:bodyPr wrap="square" lIns="91425" tIns="91425" rIns="91425" bIns="91425" anchor="t" anchorCtr="0"/>
          <a:lstStyle>
            <a:lvl1pPr lvl="0" rtl="0">
              <a:spcBef>
                <a:spcPts val="0"/>
              </a:spcBef>
              <a:buSzPts val="1400"/>
              <a:buChar char="✘"/>
              <a:defRPr sz="1400"/>
            </a:lvl1pPr>
            <a:lvl2pPr lvl="1" rtl="0">
              <a:spcBef>
                <a:spcPts val="0"/>
              </a:spcBef>
              <a:buSzPts val="1400"/>
              <a:buChar char="○"/>
              <a:defRPr sz="1400"/>
            </a:lvl2pPr>
            <a:lvl3pPr lvl="2" rtl="0">
              <a:spcBef>
                <a:spcPts val="0"/>
              </a:spcBef>
              <a:buSzPts val="1400"/>
              <a:buChar char="■"/>
              <a:defRPr sz="1400"/>
            </a:lvl3pPr>
            <a:lvl4pPr lvl="3" rtl="0">
              <a:spcBef>
                <a:spcPts val="0"/>
              </a:spcBef>
              <a:buSzPts val="1400"/>
              <a:buChar char="●"/>
              <a:defRPr sz="1400"/>
            </a:lvl4pPr>
            <a:lvl5pPr lvl="4" rtl="0">
              <a:spcBef>
                <a:spcPts val="0"/>
              </a:spcBef>
              <a:buSzPts val="1400"/>
              <a:buChar char="○"/>
              <a:defRPr sz="1400"/>
            </a:lvl5pPr>
            <a:lvl6pPr lvl="5" rtl="0">
              <a:spcBef>
                <a:spcPts val="0"/>
              </a:spcBef>
              <a:buSzPts val="1400"/>
              <a:buChar char="■"/>
              <a:defRPr sz="1400"/>
            </a:lvl6pPr>
            <a:lvl7pPr lvl="6" rtl="0">
              <a:spcBef>
                <a:spcPts val="0"/>
              </a:spcBef>
              <a:buSzPts val="1400"/>
              <a:buChar char="●"/>
              <a:defRPr sz="1400"/>
            </a:lvl7pPr>
            <a:lvl8pPr lvl="7" rtl="0">
              <a:spcBef>
                <a:spcPts val="0"/>
              </a:spcBef>
              <a:buSzPts val="1400"/>
              <a:buChar char="○"/>
              <a:defRPr sz="1400"/>
            </a:lvl8pPr>
            <a:lvl9pPr lvl="8" rtl="0">
              <a:spcBef>
                <a:spcPts val="0"/>
              </a:spcBef>
              <a:buSzPts val="1400"/>
              <a:buChar char="■"/>
              <a:defRPr sz="1400"/>
            </a:lvl9pPr>
          </a:lstStyle>
          <a:p>
            <a:endParaRPr/>
          </a:p>
        </p:txBody>
      </p:sp>
      <p:sp>
        <p:nvSpPr>
          <p:cNvPr id="28" name="Shape 28"/>
          <p:cNvSpPr txBox="1">
            <a:spLocks noGrp="1"/>
          </p:cNvSpPr>
          <p:nvPr>
            <p:ph type="body" idx="3"/>
          </p:nvPr>
        </p:nvSpPr>
        <p:spPr>
          <a:xfrm>
            <a:off x="5990727" y="1507925"/>
            <a:ext cx="2631900" cy="3417900"/>
          </a:xfrm>
          <a:prstGeom prst="rect">
            <a:avLst/>
          </a:prstGeom>
        </p:spPr>
        <p:txBody>
          <a:bodyPr wrap="square" lIns="91425" tIns="91425" rIns="91425" bIns="91425" anchor="t" anchorCtr="0"/>
          <a:lstStyle>
            <a:lvl1pPr lvl="0" rtl="0">
              <a:spcBef>
                <a:spcPts val="0"/>
              </a:spcBef>
              <a:buSzPts val="1400"/>
              <a:buChar char="✘"/>
              <a:defRPr sz="1400"/>
            </a:lvl1pPr>
            <a:lvl2pPr lvl="1" rtl="0">
              <a:spcBef>
                <a:spcPts val="0"/>
              </a:spcBef>
              <a:buSzPts val="1400"/>
              <a:buChar char="○"/>
              <a:defRPr sz="1400"/>
            </a:lvl2pPr>
            <a:lvl3pPr lvl="2" rtl="0">
              <a:spcBef>
                <a:spcPts val="0"/>
              </a:spcBef>
              <a:buSzPts val="1400"/>
              <a:buChar char="■"/>
              <a:defRPr sz="1400"/>
            </a:lvl3pPr>
            <a:lvl4pPr lvl="3" rtl="0">
              <a:spcBef>
                <a:spcPts val="0"/>
              </a:spcBef>
              <a:buSzPts val="1400"/>
              <a:buChar char="●"/>
              <a:defRPr sz="1400"/>
            </a:lvl4pPr>
            <a:lvl5pPr lvl="4" rtl="0">
              <a:spcBef>
                <a:spcPts val="0"/>
              </a:spcBef>
              <a:buSzPts val="1400"/>
              <a:buChar char="○"/>
              <a:defRPr sz="1400"/>
            </a:lvl5pPr>
            <a:lvl6pPr lvl="5" rtl="0">
              <a:spcBef>
                <a:spcPts val="0"/>
              </a:spcBef>
              <a:buSzPts val="1400"/>
              <a:buChar char="■"/>
              <a:defRPr sz="1400"/>
            </a:lvl6pPr>
            <a:lvl7pPr lvl="6" rtl="0">
              <a:spcBef>
                <a:spcPts val="0"/>
              </a:spcBef>
              <a:buSzPts val="1400"/>
              <a:buChar char="●"/>
              <a:defRPr sz="1400"/>
            </a:lvl7pPr>
            <a:lvl8pPr lvl="7" rtl="0">
              <a:spcBef>
                <a:spcPts val="0"/>
              </a:spcBef>
              <a:buSzPts val="1400"/>
              <a:buChar char="○"/>
              <a:defRPr sz="1400"/>
            </a:lvl8pPr>
            <a:lvl9pPr lvl="8" rtl="0">
              <a:spcBef>
                <a:spcPts val="0"/>
              </a:spcBef>
              <a:buSzPts val="1400"/>
              <a:buChar char="■"/>
              <a:defRPr sz="1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025" y="967975"/>
            <a:ext cx="9156000" cy="857400"/>
          </a:xfrm>
          <a:prstGeom prst="rect">
            <a:avLst/>
          </a:prstGeom>
        </p:spPr>
        <p:txBody>
          <a:bodyPr wrap="square" lIns="91425" tIns="91425" rIns="91425" bIns="91425" anchor="t" anchorCtr="0"/>
          <a:lstStyle>
            <a:lvl1pPr lvl="0">
              <a:spcBef>
                <a:spcPts val="0"/>
              </a:spcBef>
              <a:buSzPts val="2600"/>
              <a:buNone/>
              <a:defRPr/>
            </a:lvl1pPr>
            <a:lvl2pPr lvl="1">
              <a:spcBef>
                <a:spcPts val="0"/>
              </a:spcBef>
              <a:buSzPts val="2600"/>
              <a:buNone/>
              <a:defRPr/>
            </a:lvl2pPr>
            <a:lvl3pPr lvl="2">
              <a:spcBef>
                <a:spcPts val="0"/>
              </a:spcBef>
              <a:buSzPts val="2600"/>
              <a:buNone/>
              <a:defRPr/>
            </a:lvl3pPr>
            <a:lvl4pPr lvl="3">
              <a:spcBef>
                <a:spcPts val="0"/>
              </a:spcBef>
              <a:buSzPts val="2600"/>
              <a:buNone/>
              <a:defRPr/>
            </a:lvl4pPr>
            <a:lvl5pPr lvl="4">
              <a:spcBef>
                <a:spcPts val="0"/>
              </a:spcBef>
              <a:buSzPts val="2600"/>
              <a:buNone/>
              <a:defRPr/>
            </a:lvl5pPr>
            <a:lvl6pPr lvl="5">
              <a:spcBef>
                <a:spcPts val="0"/>
              </a:spcBef>
              <a:buSzPts val="2600"/>
              <a:buNone/>
              <a:defRPr/>
            </a:lvl6pPr>
            <a:lvl7pPr lvl="6">
              <a:spcBef>
                <a:spcPts val="0"/>
              </a:spcBef>
              <a:buSzPts val="2600"/>
              <a:buNone/>
              <a:defRPr/>
            </a:lvl7pPr>
            <a:lvl8pPr lvl="7">
              <a:spcBef>
                <a:spcPts val="0"/>
              </a:spcBef>
              <a:buSzPts val="2600"/>
              <a:buNone/>
              <a:defRPr/>
            </a:lvl8pPr>
            <a:lvl9pPr lvl="8">
              <a:spcBef>
                <a:spcPts val="0"/>
              </a:spcBef>
              <a:buSzPts val="26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025" y="967975"/>
            <a:ext cx="9156000" cy="857400"/>
          </a:xfrm>
          <a:prstGeom prst="rect">
            <a:avLst/>
          </a:prstGeom>
          <a:noFill/>
          <a:ln>
            <a:noFill/>
          </a:ln>
        </p:spPr>
        <p:txBody>
          <a:bodyPr wrap="square" lIns="91425" tIns="91425" rIns="91425" bIns="91425" anchor="t" anchorCtr="0"/>
          <a:lstStyle>
            <a:lvl1pPr lvl="0" algn="ctr">
              <a:spcBef>
                <a:spcPts val="0"/>
              </a:spcBef>
              <a:buClr>
                <a:srgbClr val="FFFFFF"/>
              </a:buClr>
              <a:buSzPts val="2600"/>
              <a:buFont typeface="Walter Turncoat"/>
              <a:buNone/>
              <a:defRPr sz="2600">
                <a:solidFill>
                  <a:srgbClr val="FFFFFF"/>
                </a:solidFill>
                <a:latin typeface="Walter Turncoat"/>
                <a:ea typeface="Walter Turncoat"/>
                <a:cs typeface="Walter Turncoat"/>
                <a:sym typeface="Walter Turncoat"/>
              </a:defRPr>
            </a:lvl1pPr>
            <a:lvl2pPr lvl="1" algn="ctr">
              <a:spcBef>
                <a:spcPts val="0"/>
              </a:spcBef>
              <a:buClr>
                <a:srgbClr val="FFFFFF"/>
              </a:buClr>
              <a:buSzPts val="2600"/>
              <a:buFont typeface="Walter Turncoat"/>
              <a:buNone/>
              <a:defRPr sz="2600">
                <a:solidFill>
                  <a:srgbClr val="FFFFFF"/>
                </a:solidFill>
                <a:latin typeface="Walter Turncoat"/>
                <a:ea typeface="Walter Turncoat"/>
                <a:cs typeface="Walter Turncoat"/>
                <a:sym typeface="Walter Turncoat"/>
              </a:defRPr>
            </a:lvl2pPr>
            <a:lvl3pPr lvl="2" algn="ctr">
              <a:spcBef>
                <a:spcPts val="0"/>
              </a:spcBef>
              <a:buClr>
                <a:srgbClr val="FFFFFF"/>
              </a:buClr>
              <a:buSzPts val="2600"/>
              <a:buFont typeface="Walter Turncoat"/>
              <a:buNone/>
              <a:defRPr sz="2600">
                <a:solidFill>
                  <a:srgbClr val="FFFFFF"/>
                </a:solidFill>
                <a:latin typeface="Walter Turncoat"/>
                <a:ea typeface="Walter Turncoat"/>
                <a:cs typeface="Walter Turncoat"/>
                <a:sym typeface="Walter Turncoat"/>
              </a:defRPr>
            </a:lvl3pPr>
            <a:lvl4pPr lvl="3" algn="ctr">
              <a:spcBef>
                <a:spcPts val="0"/>
              </a:spcBef>
              <a:buClr>
                <a:srgbClr val="FFFFFF"/>
              </a:buClr>
              <a:buSzPts val="2600"/>
              <a:buFont typeface="Walter Turncoat"/>
              <a:buNone/>
              <a:defRPr sz="2600">
                <a:solidFill>
                  <a:srgbClr val="FFFFFF"/>
                </a:solidFill>
                <a:latin typeface="Walter Turncoat"/>
                <a:ea typeface="Walter Turncoat"/>
                <a:cs typeface="Walter Turncoat"/>
                <a:sym typeface="Walter Turncoat"/>
              </a:defRPr>
            </a:lvl4pPr>
            <a:lvl5pPr lvl="4" algn="ctr">
              <a:spcBef>
                <a:spcPts val="0"/>
              </a:spcBef>
              <a:buClr>
                <a:srgbClr val="FFFFFF"/>
              </a:buClr>
              <a:buSzPts val="2600"/>
              <a:buFont typeface="Walter Turncoat"/>
              <a:buNone/>
              <a:defRPr sz="2600">
                <a:solidFill>
                  <a:srgbClr val="FFFFFF"/>
                </a:solidFill>
                <a:latin typeface="Walter Turncoat"/>
                <a:ea typeface="Walter Turncoat"/>
                <a:cs typeface="Walter Turncoat"/>
                <a:sym typeface="Walter Turncoat"/>
              </a:defRPr>
            </a:lvl5pPr>
            <a:lvl6pPr lvl="5" algn="ctr">
              <a:spcBef>
                <a:spcPts val="0"/>
              </a:spcBef>
              <a:buClr>
                <a:srgbClr val="FFFFFF"/>
              </a:buClr>
              <a:buSzPts val="2600"/>
              <a:buFont typeface="Walter Turncoat"/>
              <a:buNone/>
              <a:defRPr sz="2600">
                <a:solidFill>
                  <a:srgbClr val="FFFFFF"/>
                </a:solidFill>
                <a:latin typeface="Walter Turncoat"/>
                <a:ea typeface="Walter Turncoat"/>
                <a:cs typeface="Walter Turncoat"/>
                <a:sym typeface="Walter Turncoat"/>
              </a:defRPr>
            </a:lvl6pPr>
            <a:lvl7pPr lvl="6" algn="ctr">
              <a:spcBef>
                <a:spcPts val="0"/>
              </a:spcBef>
              <a:buClr>
                <a:srgbClr val="FFFFFF"/>
              </a:buClr>
              <a:buSzPts val="2600"/>
              <a:buFont typeface="Walter Turncoat"/>
              <a:buNone/>
              <a:defRPr sz="2600">
                <a:solidFill>
                  <a:srgbClr val="FFFFFF"/>
                </a:solidFill>
                <a:latin typeface="Walter Turncoat"/>
                <a:ea typeface="Walter Turncoat"/>
                <a:cs typeface="Walter Turncoat"/>
                <a:sym typeface="Walter Turncoat"/>
              </a:defRPr>
            </a:lvl7pPr>
            <a:lvl8pPr lvl="7" algn="ctr">
              <a:spcBef>
                <a:spcPts val="0"/>
              </a:spcBef>
              <a:buClr>
                <a:srgbClr val="FFFFFF"/>
              </a:buClr>
              <a:buSzPts val="2600"/>
              <a:buFont typeface="Walter Turncoat"/>
              <a:buNone/>
              <a:defRPr sz="2600">
                <a:solidFill>
                  <a:srgbClr val="FFFFFF"/>
                </a:solidFill>
                <a:latin typeface="Walter Turncoat"/>
                <a:ea typeface="Walter Turncoat"/>
                <a:cs typeface="Walter Turncoat"/>
                <a:sym typeface="Walter Turncoat"/>
              </a:defRPr>
            </a:lvl8pPr>
            <a:lvl9pPr lvl="8" algn="ctr">
              <a:spcBef>
                <a:spcPts val="0"/>
              </a:spcBef>
              <a:buClr>
                <a:srgbClr val="FFFFFF"/>
              </a:buClr>
              <a:buSzPts val="2600"/>
              <a:buFont typeface="Walter Turncoat"/>
              <a:buNone/>
              <a:defRPr sz="2600">
                <a:solidFill>
                  <a:srgbClr val="FFFFFF"/>
                </a:solidFill>
                <a:latin typeface="Walter Turncoat"/>
                <a:ea typeface="Walter Turncoat"/>
                <a:cs typeface="Walter Turncoat"/>
                <a:sym typeface="Walter Turncoat"/>
              </a:defRPr>
            </a:lvl9pPr>
          </a:lstStyle>
          <a:p>
            <a:endParaRPr/>
          </a:p>
        </p:txBody>
      </p:sp>
      <p:sp>
        <p:nvSpPr>
          <p:cNvPr id="7" name="Shape 7"/>
          <p:cNvSpPr txBox="1">
            <a:spLocks noGrp="1"/>
          </p:cNvSpPr>
          <p:nvPr>
            <p:ph type="body" idx="1"/>
          </p:nvPr>
        </p:nvSpPr>
        <p:spPr>
          <a:xfrm>
            <a:off x="457200" y="1563400"/>
            <a:ext cx="8229600" cy="2503200"/>
          </a:xfrm>
          <a:prstGeom prst="rect">
            <a:avLst/>
          </a:prstGeom>
          <a:noFill/>
          <a:ln>
            <a:noFill/>
          </a:ln>
        </p:spPr>
        <p:txBody>
          <a:bodyPr wrap="square" lIns="91425" tIns="91425" rIns="91425" bIns="91425" anchor="t" anchorCtr="0"/>
          <a:lstStyle>
            <a:lvl1pPr lvl="0">
              <a:spcBef>
                <a:spcPts val="600"/>
              </a:spcBef>
              <a:buClr>
                <a:srgbClr val="FFFFFF"/>
              </a:buClr>
              <a:buSzPts val="2000"/>
              <a:buFont typeface="Sniglet"/>
              <a:buChar char="✘"/>
              <a:defRPr sz="2000">
                <a:solidFill>
                  <a:srgbClr val="FFFFFF"/>
                </a:solidFill>
                <a:latin typeface="Sniglet"/>
                <a:ea typeface="Sniglet"/>
                <a:cs typeface="Sniglet"/>
                <a:sym typeface="Sniglet"/>
              </a:defRPr>
            </a:lvl1pPr>
            <a:lvl2pPr lvl="1">
              <a:spcBef>
                <a:spcPts val="480"/>
              </a:spcBef>
              <a:buClr>
                <a:srgbClr val="FFFFFF"/>
              </a:buClr>
              <a:buSzPts val="2000"/>
              <a:buFont typeface="Sniglet"/>
              <a:buChar char="○"/>
              <a:defRPr sz="2000">
                <a:solidFill>
                  <a:srgbClr val="FFFFFF"/>
                </a:solidFill>
                <a:latin typeface="Sniglet"/>
                <a:ea typeface="Sniglet"/>
                <a:cs typeface="Sniglet"/>
                <a:sym typeface="Sniglet"/>
              </a:defRPr>
            </a:lvl2pPr>
            <a:lvl3pPr lvl="2">
              <a:spcBef>
                <a:spcPts val="480"/>
              </a:spcBef>
              <a:buClr>
                <a:srgbClr val="FFFFFF"/>
              </a:buClr>
              <a:buSzPts val="2000"/>
              <a:buFont typeface="Sniglet"/>
              <a:buChar char="■"/>
              <a:defRPr sz="2000">
                <a:solidFill>
                  <a:srgbClr val="FFFFFF"/>
                </a:solidFill>
                <a:latin typeface="Sniglet"/>
                <a:ea typeface="Sniglet"/>
                <a:cs typeface="Sniglet"/>
                <a:sym typeface="Sniglet"/>
              </a:defRPr>
            </a:lvl3pPr>
            <a:lvl4pPr lvl="3">
              <a:spcBef>
                <a:spcPts val="360"/>
              </a:spcBef>
              <a:buClr>
                <a:srgbClr val="FFFFFF"/>
              </a:buClr>
              <a:buSzPts val="2000"/>
              <a:buFont typeface="Sniglet"/>
              <a:buChar char="●"/>
              <a:defRPr sz="2000">
                <a:solidFill>
                  <a:srgbClr val="FFFFFF"/>
                </a:solidFill>
                <a:latin typeface="Sniglet"/>
                <a:ea typeface="Sniglet"/>
                <a:cs typeface="Sniglet"/>
                <a:sym typeface="Sniglet"/>
              </a:defRPr>
            </a:lvl4pPr>
            <a:lvl5pPr lvl="4">
              <a:spcBef>
                <a:spcPts val="360"/>
              </a:spcBef>
              <a:buClr>
                <a:srgbClr val="FFFFFF"/>
              </a:buClr>
              <a:buSzPts val="2000"/>
              <a:buFont typeface="Sniglet"/>
              <a:buChar char="○"/>
              <a:defRPr sz="2000">
                <a:solidFill>
                  <a:srgbClr val="FFFFFF"/>
                </a:solidFill>
                <a:latin typeface="Sniglet"/>
                <a:ea typeface="Sniglet"/>
                <a:cs typeface="Sniglet"/>
                <a:sym typeface="Sniglet"/>
              </a:defRPr>
            </a:lvl5pPr>
            <a:lvl6pPr lvl="5">
              <a:spcBef>
                <a:spcPts val="360"/>
              </a:spcBef>
              <a:buClr>
                <a:srgbClr val="FFFFFF"/>
              </a:buClr>
              <a:buSzPts val="2000"/>
              <a:buFont typeface="Sniglet"/>
              <a:buChar char="■"/>
              <a:defRPr sz="2000">
                <a:solidFill>
                  <a:srgbClr val="FFFFFF"/>
                </a:solidFill>
                <a:latin typeface="Sniglet"/>
                <a:ea typeface="Sniglet"/>
                <a:cs typeface="Sniglet"/>
                <a:sym typeface="Sniglet"/>
              </a:defRPr>
            </a:lvl6pPr>
            <a:lvl7pPr lvl="6">
              <a:spcBef>
                <a:spcPts val="360"/>
              </a:spcBef>
              <a:buClr>
                <a:srgbClr val="FFFFFF"/>
              </a:buClr>
              <a:buSzPts val="2000"/>
              <a:buFont typeface="Sniglet"/>
              <a:buChar char="●"/>
              <a:defRPr sz="2000">
                <a:solidFill>
                  <a:srgbClr val="FFFFFF"/>
                </a:solidFill>
                <a:latin typeface="Sniglet"/>
                <a:ea typeface="Sniglet"/>
                <a:cs typeface="Sniglet"/>
                <a:sym typeface="Sniglet"/>
              </a:defRPr>
            </a:lvl7pPr>
            <a:lvl8pPr lvl="7">
              <a:spcBef>
                <a:spcPts val="360"/>
              </a:spcBef>
              <a:buClr>
                <a:srgbClr val="FFFFFF"/>
              </a:buClr>
              <a:buSzPts val="2000"/>
              <a:buFont typeface="Sniglet"/>
              <a:buChar char="○"/>
              <a:defRPr sz="2000">
                <a:solidFill>
                  <a:srgbClr val="FFFFFF"/>
                </a:solidFill>
                <a:latin typeface="Sniglet"/>
                <a:ea typeface="Sniglet"/>
                <a:cs typeface="Sniglet"/>
                <a:sym typeface="Sniglet"/>
              </a:defRPr>
            </a:lvl8pPr>
            <a:lvl9pPr lvl="8">
              <a:spcBef>
                <a:spcPts val="360"/>
              </a:spcBef>
              <a:buClr>
                <a:srgbClr val="FFFFFF"/>
              </a:buClr>
              <a:buSzPts val="2000"/>
              <a:buFont typeface="Sniglet"/>
              <a:buChar char="■"/>
              <a:defRPr sz="2000">
                <a:solidFill>
                  <a:srgbClr val="FFFFFF"/>
                </a:solidFill>
                <a:latin typeface="Sniglet"/>
                <a:ea typeface="Sniglet"/>
                <a:cs typeface="Sniglet"/>
                <a:sym typeface="Snigle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limateviewer.com/enmod/"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eathermodificationhistory.com/limited-test-ban-treaty/"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http://web.archive.org/web/20050204124930/http:/www.doi.gov:80/water2025/supply.html" TargetMode="External"/><Relationship Id="rId4" Type="http://schemas.openxmlformats.org/officeDocument/2006/relationships/hyperlink" Target="https://weathermodificationhistory.com/environmental-modification-convention-enmod-weather-warfare-ban/"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climateviewer.org/"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github.com/rezn8d/climateviewer"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hyperlink" Target="https://github.com/rezn8d/netentio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ihs.com/Info/0416/internet-of-things.html"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hyperlink" Target="https://www.visioncritical.com/internet-of-things-stats/" TargetMode="External"/><Relationship Id="rId4" Type="http://schemas.openxmlformats.org/officeDocument/2006/relationships/hyperlink" Target="https://www.idc.com/getdoc.jsp?containerId=prUS41100116"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eathermodificationhistory.com/environmental-modification-convention-enmod-weather-warfare-ban/"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hyperlink" Target="https://climateviewer.com/2015/03/23/rogue-geoengineering-srm-is-undetectable-wxmod-2015/" TargetMode="External"/><Relationship Id="rId4" Type="http://schemas.openxmlformats.org/officeDocument/2006/relationships/hyperlink" Target="https://climateviewer.com/2015/02/22/the-cia-weather-warfare-and-climate-terroris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climateviewer.org/"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climateviewer.com/about/"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hyperlink" Target="mailto:jim@climateviewer.com" TargetMode="External"/><Relationship Id="rId5" Type="http://schemas.openxmlformats.org/officeDocument/2006/relationships/hyperlink" Target="https://weathermodificationhistory.com/" TargetMode="External"/><Relationship Id="rId4" Type="http://schemas.openxmlformats.org/officeDocument/2006/relationships/hyperlink" Target="http://climateviewer.org/"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www.slidescarnival.com/" TargetMode="External"/><Relationship Id="rId3" Type="http://schemas.openxmlformats.org/officeDocument/2006/relationships/image" Target="../media/image8.jpg"/><Relationship Id="rId7" Type="http://schemas.openxmlformats.org/officeDocument/2006/relationships/hyperlink" Target="https://www.gofundme.com/climateviewer"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hyperlink" Target="https://www.paypal.me/climateviewer" TargetMode="External"/><Relationship Id="rId5" Type="http://schemas.openxmlformats.org/officeDocument/2006/relationships/hyperlink" Target="https://climateviewer.com/enmod/" TargetMode="External"/><Relationship Id="rId4" Type="http://schemas.openxmlformats.org/officeDocument/2006/relationships/hyperlink" Target="https://climateviewer.com/geoengineering/" TargetMode="External"/><Relationship Id="rId9" Type="http://schemas.openxmlformats.org/officeDocument/2006/relationships/hyperlink" Target="http://unsplash.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climateviewer.com/abou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Shape 38"/>
          <p:cNvSpPr txBox="1">
            <a:spLocks noGrp="1"/>
          </p:cNvSpPr>
          <p:nvPr>
            <p:ph type="ctrTitle"/>
          </p:nvPr>
        </p:nvSpPr>
        <p:spPr>
          <a:xfrm>
            <a:off x="304800" y="2478750"/>
            <a:ext cx="8458200" cy="1159800"/>
          </a:xfrm>
          <a:prstGeom prst="rect">
            <a:avLst/>
          </a:prstGeom>
        </p:spPr>
        <p:txBody>
          <a:bodyPr wrap="square" lIns="91425" tIns="91425" rIns="91425" bIns="91425" anchor="ctr" anchorCtr="0">
            <a:noAutofit/>
          </a:bodyPr>
          <a:lstStyle/>
          <a:p>
            <a:pPr marL="0" lvl="0" indent="0">
              <a:spcBef>
                <a:spcPts val="0"/>
              </a:spcBef>
              <a:buNone/>
            </a:pPr>
            <a:r>
              <a:rPr lang="en" sz="4000" dirty="0" smtClean="0"/>
              <a:t>The Environmental Modification </a:t>
            </a:r>
            <a:r>
              <a:rPr lang="en" dirty="0" smtClean="0"/>
              <a:t>Accountability </a:t>
            </a:r>
            <a:r>
              <a:rPr lang="en" dirty="0" smtClean="0"/>
              <a:t>Act</a:t>
            </a:r>
            <a:r>
              <a:rPr lang="en" sz="1100" dirty="0" smtClean="0"/>
              <a:t/>
            </a:r>
            <a:br>
              <a:rPr lang="en" sz="1100" dirty="0" smtClean="0"/>
            </a:br>
            <a:r>
              <a:rPr lang="en" sz="1100" dirty="0" smtClean="0"/>
              <a:t/>
            </a:r>
            <a:br>
              <a:rPr lang="en" sz="1100" dirty="0" smtClean="0"/>
            </a:br>
            <a:r>
              <a:rPr lang="en" sz="2800" dirty="0" smtClean="0">
                <a:solidFill>
                  <a:srgbClr val="FF0000"/>
                </a:solidFill>
                <a:hlinkClick r:id="rId3"/>
              </a:rPr>
              <a:t>ClimateViewer.com/enmod/</a:t>
            </a:r>
            <a:endParaRPr lang="en" sz="2800" dirty="0">
              <a:solidFill>
                <a:srgbClr val="FF0000"/>
              </a:solidFill>
            </a:endParaRPr>
          </a:p>
        </p:txBody>
      </p:sp>
      <p:grpSp>
        <p:nvGrpSpPr>
          <p:cNvPr id="39" name="Shape 39"/>
          <p:cNvGrpSpPr/>
          <p:nvPr/>
        </p:nvGrpSpPr>
        <p:grpSpPr>
          <a:xfrm rot="2194107">
            <a:off x="803001" y="3184731"/>
            <a:ext cx="1014485" cy="642684"/>
            <a:chOff x="238125" y="1918825"/>
            <a:chExt cx="1042450" cy="660400"/>
          </a:xfrm>
        </p:grpSpPr>
        <p:sp>
          <p:nvSpPr>
            <p:cNvPr id="40" name="Shape 40"/>
            <p:cNvSpPr/>
            <p:nvPr/>
          </p:nvSpPr>
          <p:spPr>
            <a:xfrm>
              <a:off x="238125" y="1918825"/>
              <a:ext cx="966975" cy="660400"/>
            </a:xfrm>
            <a:custGeom>
              <a:avLst/>
              <a:gdLst/>
              <a:ahLst/>
              <a:cxnLst/>
              <a:rect l="0" t="0" r="0" b="0"/>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41" name="Shape 41"/>
            <p:cNvSpPr/>
            <p:nvPr/>
          </p:nvSpPr>
          <p:spPr>
            <a:xfrm>
              <a:off x="1091875" y="1951850"/>
              <a:ext cx="188700" cy="136800"/>
            </a:xfrm>
            <a:custGeom>
              <a:avLst/>
              <a:gdLst/>
              <a:ahLst/>
              <a:cxnLst/>
              <a:rect l="0" t="0" r="0" b="0"/>
              <a:pathLst>
                <a:path w="7548" h="5472" extrusionOk="0">
                  <a:moveTo>
                    <a:pt x="5000" y="0"/>
                  </a:moveTo>
                  <a:lnTo>
                    <a:pt x="4812" y="95"/>
                  </a:lnTo>
                  <a:lnTo>
                    <a:pt x="4717" y="95"/>
                  </a:lnTo>
                  <a:lnTo>
                    <a:pt x="4340" y="472"/>
                  </a:lnTo>
                  <a:lnTo>
                    <a:pt x="4057" y="566"/>
                  </a:lnTo>
                  <a:lnTo>
                    <a:pt x="3774" y="566"/>
                  </a:lnTo>
                  <a:lnTo>
                    <a:pt x="3397" y="378"/>
                  </a:lnTo>
                  <a:lnTo>
                    <a:pt x="3208" y="944"/>
                  </a:lnTo>
                  <a:lnTo>
                    <a:pt x="2548" y="1887"/>
                  </a:lnTo>
                  <a:lnTo>
                    <a:pt x="2170" y="2359"/>
                  </a:lnTo>
                  <a:lnTo>
                    <a:pt x="1793" y="2736"/>
                  </a:lnTo>
                  <a:lnTo>
                    <a:pt x="1415" y="2925"/>
                  </a:lnTo>
                  <a:lnTo>
                    <a:pt x="1321" y="2925"/>
                  </a:lnTo>
                  <a:lnTo>
                    <a:pt x="1227" y="2831"/>
                  </a:lnTo>
                  <a:lnTo>
                    <a:pt x="1321" y="3114"/>
                  </a:lnTo>
                  <a:lnTo>
                    <a:pt x="1132" y="3114"/>
                  </a:lnTo>
                  <a:lnTo>
                    <a:pt x="1227" y="3302"/>
                  </a:lnTo>
                  <a:lnTo>
                    <a:pt x="1227" y="3208"/>
                  </a:lnTo>
                  <a:lnTo>
                    <a:pt x="1321" y="3302"/>
                  </a:lnTo>
                  <a:lnTo>
                    <a:pt x="1510" y="3491"/>
                  </a:lnTo>
                  <a:lnTo>
                    <a:pt x="1321" y="3397"/>
                  </a:lnTo>
                  <a:lnTo>
                    <a:pt x="1132" y="3491"/>
                  </a:lnTo>
                  <a:lnTo>
                    <a:pt x="755" y="3963"/>
                  </a:lnTo>
                  <a:lnTo>
                    <a:pt x="472" y="4529"/>
                  </a:lnTo>
                  <a:lnTo>
                    <a:pt x="283" y="4623"/>
                  </a:lnTo>
                  <a:lnTo>
                    <a:pt x="0" y="4623"/>
                  </a:lnTo>
                  <a:lnTo>
                    <a:pt x="378" y="5095"/>
                  </a:lnTo>
                  <a:lnTo>
                    <a:pt x="944" y="5472"/>
                  </a:lnTo>
                  <a:lnTo>
                    <a:pt x="849" y="5378"/>
                  </a:lnTo>
                  <a:lnTo>
                    <a:pt x="944" y="5283"/>
                  </a:lnTo>
                  <a:lnTo>
                    <a:pt x="1132" y="5189"/>
                  </a:lnTo>
                  <a:lnTo>
                    <a:pt x="1321" y="5000"/>
                  </a:lnTo>
                  <a:lnTo>
                    <a:pt x="1321" y="4812"/>
                  </a:lnTo>
                  <a:lnTo>
                    <a:pt x="1227" y="4623"/>
                  </a:lnTo>
                  <a:lnTo>
                    <a:pt x="1227" y="4623"/>
                  </a:lnTo>
                  <a:lnTo>
                    <a:pt x="1510" y="4812"/>
                  </a:lnTo>
                  <a:lnTo>
                    <a:pt x="1415" y="4717"/>
                  </a:lnTo>
                  <a:lnTo>
                    <a:pt x="1415" y="4717"/>
                  </a:lnTo>
                  <a:lnTo>
                    <a:pt x="1604" y="4812"/>
                  </a:lnTo>
                  <a:lnTo>
                    <a:pt x="1698" y="4906"/>
                  </a:lnTo>
                  <a:lnTo>
                    <a:pt x="1604" y="4717"/>
                  </a:lnTo>
                  <a:lnTo>
                    <a:pt x="1415" y="4151"/>
                  </a:lnTo>
                  <a:lnTo>
                    <a:pt x="1510" y="4340"/>
                  </a:lnTo>
                  <a:lnTo>
                    <a:pt x="1887" y="4529"/>
                  </a:lnTo>
                  <a:lnTo>
                    <a:pt x="4812" y="1321"/>
                  </a:lnTo>
                  <a:lnTo>
                    <a:pt x="4812" y="1415"/>
                  </a:lnTo>
                  <a:lnTo>
                    <a:pt x="4812" y="1510"/>
                  </a:lnTo>
                  <a:lnTo>
                    <a:pt x="5095" y="1510"/>
                  </a:lnTo>
                  <a:lnTo>
                    <a:pt x="5000" y="1604"/>
                  </a:lnTo>
                  <a:lnTo>
                    <a:pt x="5000" y="1698"/>
                  </a:lnTo>
                  <a:lnTo>
                    <a:pt x="5189" y="1981"/>
                  </a:lnTo>
                  <a:lnTo>
                    <a:pt x="5472" y="2264"/>
                  </a:lnTo>
                  <a:lnTo>
                    <a:pt x="5661" y="2264"/>
                  </a:lnTo>
                  <a:lnTo>
                    <a:pt x="5944" y="2170"/>
                  </a:lnTo>
                  <a:lnTo>
                    <a:pt x="5661" y="2359"/>
                  </a:lnTo>
                  <a:lnTo>
                    <a:pt x="5566" y="2453"/>
                  </a:lnTo>
                  <a:lnTo>
                    <a:pt x="5566" y="2642"/>
                  </a:lnTo>
                  <a:lnTo>
                    <a:pt x="5661" y="2736"/>
                  </a:lnTo>
                  <a:lnTo>
                    <a:pt x="5944" y="2831"/>
                  </a:lnTo>
                  <a:lnTo>
                    <a:pt x="6132" y="2831"/>
                  </a:lnTo>
                  <a:lnTo>
                    <a:pt x="6227" y="3114"/>
                  </a:lnTo>
                  <a:lnTo>
                    <a:pt x="6415" y="3585"/>
                  </a:lnTo>
                  <a:lnTo>
                    <a:pt x="6698" y="4057"/>
                  </a:lnTo>
                  <a:lnTo>
                    <a:pt x="6887" y="4151"/>
                  </a:lnTo>
                  <a:lnTo>
                    <a:pt x="7076" y="4151"/>
                  </a:lnTo>
                  <a:lnTo>
                    <a:pt x="6887" y="4340"/>
                  </a:lnTo>
                  <a:lnTo>
                    <a:pt x="6793" y="4434"/>
                  </a:lnTo>
                  <a:lnTo>
                    <a:pt x="6887" y="4529"/>
                  </a:lnTo>
                  <a:lnTo>
                    <a:pt x="7076" y="4717"/>
                  </a:lnTo>
                  <a:lnTo>
                    <a:pt x="7453" y="4812"/>
                  </a:lnTo>
                  <a:lnTo>
                    <a:pt x="7264" y="5000"/>
                  </a:lnTo>
                  <a:lnTo>
                    <a:pt x="7076" y="5095"/>
                  </a:lnTo>
                  <a:lnTo>
                    <a:pt x="7359" y="5095"/>
                  </a:lnTo>
                  <a:lnTo>
                    <a:pt x="7547" y="4717"/>
                  </a:lnTo>
                  <a:lnTo>
                    <a:pt x="7453" y="4623"/>
                  </a:lnTo>
                  <a:lnTo>
                    <a:pt x="7264" y="4717"/>
                  </a:lnTo>
                  <a:lnTo>
                    <a:pt x="7453" y="4434"/>
                  </a:lnTo>
                  <a:lnTo>
                    <a:pt x="7453" y="4340"/>
                  </a:lnTo>
                  <a:lnTo>
                    <a:pt x="7453" y="4151"/>
                  </a:lnTo>
                  <a:lnTo>
                    <a:pt x="7170" y="3963"/>
                  </a:lnTo>
                  <a:lnTo>
                    <a:pt x="6793" y="3868"/>
                  </a:lnTo>
                  <a:lnTo>
                    <a:pt x="6981" y="3774"/>
                  </a:lnTo>
                  <a:lnTo>
                    <a:pt x="7264" y="3585"/>
                  </a:lnTo>
                  <a:lnTo>
                    <a:pt x="6981" y="3114"/>
                  </a:lnTo>
                  <a:lnTo>
                    <a:pt x="6698" y="2831"/>
                  </a:lnTo>
                  <a:lnTo>
                    <a:pt x="6415" y="2642"/>
                  </a:lnTo>
                  <a:lnTo>
                    <a:pt x="6604" y="2264"/>
                  </a:lnTo>
                  <a:lnTo>
                    <a:pt x="6887" y="1981"/>
                  </a:lnTo>
                  <a:lnTo>
                    <a:pt x="6415" y="2076"/>
                  </a:lnTo>
                  <a:lnTo>
                    <a:pt x="6604" y="1887"/>
                  </a:lnTo>
                  <a:lnTo>
                    <a:pt x="6227" y="1887"/>
                  </a:lnTo>
                  <a:lnTo>
                    <a:pt x="6415" y="1698"/>
                  </a:lnTo>
                  <a:lnTo>
                    <a:pt x="6510" y="1604"/>
                  </a:lnTo>
                  <a:lnTo>
                    <a:pt x="6510" y="1510"/>
                  </a:lnTo>
                  <a:lnTo>
                    <a:pt x="6227" y="1604"/>
                  </a:lnTo>
                  <a:lnTo>
                    <a:pt x="6132" y="1793"/>
                  </a:lnTo>
                  <a:lnTo>
                    <a:pt x="6132" y="1510"/>
                  </a:lnTo>
                  <a:lnTo>
                    <a:pt x="6038" y="1321"/>
                  </a:lnTo>
                  <a:lnTo>
                    <a:pt x="5755" y="944"/>
                  </a:lnTo>
                  <a:lnTo>
                    <a:pt x="5283" y="566"/>
                  </a:lnTo>
                  <a:lnTo>
                    <a:pt x="5095" y="283"/>
                  </a:lnTo>
                  <a:lnTo>
                    <a:pt x="5000"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grpSp>
      <p:grpSp>
        <p:nvGrpSpPr>
          <p:cNvPr id="42" name="Shape 42"/>
          <p:cNvGrpSpPr/>
          <p:nvPr/>
        </p:nvGrpSpPr>
        <p:grpSpPr>
          <a:xfrm rot="-9269861">
            <a:off x="6165721" y="1346512"/>
            <a:ext cx="750220" cy="664172"/>
            <a:chOff x="1113100" y="2199475"/>
            <a:chExt cx="801900" cy="709925"/>
          </a:xfrm>
        </p:grpSpPr>
        <p:sp>
          <p:nvSpPr>
            <p:cNvPr id="43" name="Shape 43"/>
            <p:cNvSpPr/>
            <p:nvPr/>
          </p:nvSpPr>
          <p:spPr>
            <a:xfrm>
              <a:off x="1113100" y="2291450"/>
              <a:ext cx="735850" cy="617950"/>
            </a:xfrm>
            <a:custGeom>
              <a:avLst/>
              <a:gdLst/>
              <a:ahLst/>
              <a:cxnLst/>
              <a:rect l="0" t="0" r="0" b="0"/>
              <a:pathLst>
                <a:path w="29434" h="24718" extrusionOk="0">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44" name="Shape 44"/>
            <p:cNvSpPr/>
            <p:nvPr/>
          </p:nvSpPr>
          <p:spPr>
            <a:xfrm>
              <a:off x="1745175" y="2199475"/>
              <a:ext cx="169825" cy="162775"/>
            </a:xfrm>
            <a:custGeom>
              <a:avLst/>
              <a:gdLst/>
              <a:ahLst/>
              <a:cxnLst/>
              <a:rect l="0" t="0" r="0" b="0"/>
              <a:pathLst>
                <a:path w="6793" h="6511" extrusionOk="0">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grpSp>
      <p:sp>
        <p:nvSpPr>
          <p:cNvPr id="45" name="Shape 45"/>
          <p:cNvSpPr/>
          <p:nvPr/>
        </p:nvSpPr>
        <p:spPr>
          <a:xfrm>
            <a:off x="2497627" y="2497075"/>
            <a:ext cx="1442481" cy="102978"/>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46" name="Shape 46"/>
          <p:cNvSpPr/>
          <p:nvPr/>
        </p:nvSpPr>
        <p:spPr>
          <a:xfrm>
            <a:off x="6059300" y="2600050"/>
            <a:ext cx="2058017" cy="1015968"/>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47" name="Shape 47"/>
          <p:cNvSpPr/>
          <p:nvPr/>
        </p:nvSpPr>
        <p:spPr>
          <a:xfrm>
            <a:off x="4045614" y="719848"/>
            <a:ext cx="1052762" cy="922444"/>
          </a:xfrm>
          <a:custGeom>
            <a:avLst/>
            <a:gdLst/>
            <a:ahLst/>
            <a:cxnLst/>
            <a:rect l="0" t="0" r="0" b="0"/>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6025" y="967975"/>
            <a:ext cx="9156000" cy="857400"/>
          </a:xfrm>
          <a:prstGeom prst="rect">
            <a:avLst/>
          </a:prstGeom>
        </p:spPr>
        <p:txBody>
          <a:bodyPr wrap="square" lIns="91425" tIns="91425" rIns="91425" bIns="91425" anchor="t" anchorCtr="0">
            <a:noAutofit/>
          </a:bodyPr>
          <a:lstStyle/>
          <a:p>
            <a:pPr marL="0" lvl="0" indent="0">
              <a:spcBef>
                <a:spcPts val="0"/>
              </a:spcBef>
              <a:buNone/>
            </a:pPr>
            <a:r>
              <a:rPr lang="en" dirty="0" smtClean="0"/>
              <a:t>TRANSPARENCY MATTERS</a:t>
            </a:r>
            <a:endParaRPr lang="en" dirty="0"/>
          </a:p>
        </p:txBody>
      </p:sp>
      <p:sp>
        <p:nvSpPr>
          <p:cNvPr id="83" name="Shape 83"/>
          <p:cNvSpPr txBox="1">
            <a:spLocks noGrp="1"/>
          </p:cNvSpPr>
          <p:nvPr>
            <p:ph type="body" idx="1"/>
          </p:nvPr>
        </p:nvSpPr>
        <p:spPr>
          <a:xfrm>
            <a:off x="457200" y="1563400"/>
            <a:ext cx="8229600" cy="2503200"/>
          </a:xfrm>
          <a:prstGeom prst="rect">
            <a:avLst/>
          </a:prstGeom>
        </p:spPr>
        <p:txBody>
          <a:bodyPr wrap="square" lIns="91425" tIns="91425" rIns="91425" bIns="91425" anchor="t" anchorCtr="0">
            <a:noAutofit/>
          </a:bodyPr>
          <a:lstStyle/>
          <a:p>
            <a:pPr marL="457200" lvl="0" indent="-355600" rtl="0">
              <a:spcBef>
                <a:spcPts val="0"/>
              </a:spcBef>
              <a:spcAft>
                <a:spcPts val="0"/>
              </a:spcAft>
              <a:buSzPts val="2000"/>
              <a:buChar char="✘"/>
            </a:pPr>
            <a:r>
              <a:rPr lang="en" dirty="0" smtClean="0"/>
              <a:t>Public has a right to know</a:t>
            </a:r>
          </a:p>
          <a:p>
            <a:pPr marL="457200" lvl="0" indent="-355600" rtl="0">
              <a:spcBef>
                <a:spcPts val="0"/>
              </a:spcBef>
              <a:spcAft>
                <a:spcPts val="0"/>
              </a:spcAft>
              <a:buSzPts val="2000"/>
              <a:buChar char="✘"/>
            </a:pPr>
            <a:r>
              <a:rPr lang="en" dirty="0" smtClean="0"/>
              <a:t>Improve accuracy of weather and climate prediction models</a:t>
            </a:r>
            <a:endParaRPr lang="en" dirty="0"/>
          </a:p>
          <a:p>
            <a:pPr marL="457200" lvl="0" indent="-355600" rtl="0">
              <a:spcBef>
                <a:spcPts val="0"/>
              </a:spcBef>
              <a:buSzPts val="2000"/>
              <a:buChar char="✘"/>
            </a:pPr>
            <a:r>
              <a:rPr lang="en" dirty="0" smtClean="0"/>
              <a:t>Examine butterfly effects of hundreds of simultaneous experiments</a:t>
            </a:r>
          </a:p>
          <a:p>
            <a:pPr marL="457200" indent="-355600"/>
            <a:r>
              <a:rPr lang="en" u="sng" dirty="0"/>
              <a:t>Accountability</a:t>
            </a:r>
            <a:r>
              <a:rPr lang="en" dirty="0"/>
              <a:t> for environmental, physical, or monetary </a:t>
            </a:r>
            <a:r>
              <a:rPr lang="en" dirty="0" smtClean="0"/>
              <a:t>loss from both </a:t>
            </a:r>
            <a:r>
              <a:rPr lang="en" dirty="0"/>
              <a:t>legal </a:t>
            </a:r>
            <a:r>
              <a:rPr lang="en" dirty="0" smtClean="0"/>
              <a:t>and clandestine weather modification.</a:t>
            </a:r>
            <a:endParaRPr lang="en" dirty="0"/>
          </a:p>
          <a:p>
            <a:pPr marL="0" lvl="0" indent="0" rtl="0">
              <a:spcBef>
                <a:spcPts val="0"/>
              </a:spcBef>
              <a:buNone/>
            </a:pPr>
            <a:endParaRPr dirty="0"/>
          </a:p>
          <a:p>
            <a:pPr marL="0" lvl="0" indent="0">
              <a:spcBef>
                <a:spcPts val="0"/>
              </a:spcBef>
              <a:buNone/>
            </a:pPr>
            <a:r>
              <a:rPr lang="en" dirty="0" smtClean="0"/>
              <a:t>If an individual or organization engages in weather modification activities without notifying the registry (at least) 48 hours before:</a:t>
            </a:r>
            <a:br>
              <a:rPr lang="en" dirty="0" smtClean="0"/>
            </a:br>
            <a:r>
              <a:rPr lang="en" dirty="0" smtClean="0">
                <a:solidFill>
                  <a:srgbClr val="FF0000"/>
                </a:solidFill>
              </a:rPr>
              <a:t>MAY BE CONSIDERED </a:t>
            </a:r>
            <a:r>
              <a:rPr lang="en" u="sng" dirty="0" smtClean="0">
                <a:solidFill>
                  <a:srgbClr val="FF0000"/>
                </a:solidFill>
              </a:rPr>
              <a:t>HOSTILE</a:t>
            </a:r>
            <a:r>
              <a:rPr lang="en" dirty="0" smtClean="0">
                <a:solidFill>
                  <a:srgbClr val="FF0000"/>
                </a:solidFill>
              </a:rPr>
              <a:t> &amp; BASED SEVERITY, ENMOD VIOLATION.</a:t>
            </a:r>
            <a:r>
              <a:rPr lang="en" dirty="0" smtClean="0"/>
              <a:t> </a:t>
            </a:r>
            <a:endParaRPr lang="en" dirty="0"/>
          </a:p>
        </p:txBody>
      </p:sp>
      <p:sp>
        <p:nvSpPr>
          <p:cNvPr id="84" name="Shape 84"/>
          <p:cNvSpPr/>
          <p:nvPr/>
        </p:nvSpPr>
        <p:spPr>
          <a:xfrm>
            <a:off x="4141750" y="281249"/>
            <a:ext cx="788694" cy="805193"/>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85" name="Shape 85"/>
          <p:cNvSpPr/>
          <p:nvPr/>
        </p:nvSpPr>
        <p:spPr>
          <a:xfrm>
            <a:off x="4363252" y="476438"/>
            <a:ext cx="345681" cy="414830"/>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1700925" y="1399800"/>
            <a:ext cx="5742300" cy="819900"/>
          </a:xfrm>
          <a:prstGeom prst="rect">
            <a:avLst/>
          </a:prstGeom>
        </p:spPr>
        <p:txBody>
          <a:bodyPr wrap="square" lIns="91425" tIns="91425" rIns="91425" bIns="91425" anchor="t" anchorCtr="0">
            <a:noAutofit/>
          </a:bodyPr>
          <a:lstStyle/>
          <a:p>
            <a:pPr marL="0" lvl="0" indent="0">
              <a:spcBef>
                <a:spcPts val="0"/>
              </a:spcBef>
              <a:buNone/>
            </a:pPr>
            <a:r>
              <a:rPr lang="en-US" dirty="0" smtClean="0"/>
              <a:t>Why</a:t>
            </a:r>
            <a:r>
              <a:rPr lang="en" dirty="0" smtClean="0"/>
              <a:t> not just </a:t>
            </a:r>
            <a:r>
              <a:rPr lang="en" dirty="0" smtClean="0">
                <a:solidFill>
                  <a:srgbClr val="FF0000"/>
                </a:solidFill>
              </a:rPr>
              <a:t>ban weather modification </a:t>
            </a:r>
            <a:r>
              <a:rPr lang="en" dirty="0" smtClean="0"/>
              <a:t>altogether?</a:t>
            </a:r>
            <a:endParaRPr lang="e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6025" y="967975"/>
            <a:ext cx="9156000" cy="857400"/>
          </a:xfrm>
          <a:prstGeom prst="rect">
            <a:avLst/>
          </a:prstGeom>
        </p:spPr>
        <p:txBody>
          <a:bodyPr wrap="square" lIns="91425" tIns="91425" rIns="91425" bIns="91425" anchor="t" anchorCtr="0">
            <a:noAutofit/>
          </a:bodyPr>
          <a:lstStyle/>
          <a:p>
            <a:pPr marL="0" lvl="0" indent="0">
              <a:spcBef>
                <a:spcPts val="0"/>
              </a:spcBef>
              <a:buNone/>
            </a:pPr>
            <a:r>
              <a:rPr lang="en" dirty="0" smtClean="0"/>
              <a:t>Why Banning Weather Modification is unlikely</a:t>
            </a:r>
            <a:endParaRPr lang="en" dirty="0"/>
          </a:p>
        </p:txBody>
      </p:sp>
      <p:sp>
        <p:nvSpPr>
          <p:cNvPr id="116" name="Shape 116"/>
          <p:cNvSpPr txBox="1">
            <a:spLocks noGrp="1"/>
          </p:cNvSpPr>
          <p:nvPr>
            <p:ph type="body" idx="1"/>
          </p:nvPr>
        </p:nvSpPr>
        <p:spPr>
          <a:xfrm>
            <a:off x="457200" y="1962150"/>
            <a:ext cx="2631900" cy="2733000"/>
          </a:xfrm>
          <a:prstGeom prst="rect">
            <a:avLst/>
          </a:prstGeom>
        </p:spPr>
        <p:txBody>
          <a:bodyPr wrap="square" lIns="91425" tIns="91425" rIns="91425" bIns="91425" anchor="t" anchorCtr="0">
            <a:noAutofit/>
          </a:bodyPr>
          <a:lstStyle/>
          <a:p>
            <a:pPr marL="0" lvl="0" indent="0" rtl="0">
              <a:spcBef>
                <a:spcPts val="0"/>
              </a:spcBef>
              <a:buNone/>
            </a:pPr>
            <a:r>
              <a:rPr lang="en" dirty="0" smtClean="0">
                <a:solidFill>
                  <a:srgbClr val="FF0000"/>
                </a:solidFill>
              </a:rPr>
              <a:t>BANS DO NOT WORK</a:t>
            </a:r>
            <a:endParaRPr lang="en" dirty="0">
              <a:solidFill>
                <a:srgbClr val="FF0000"/>
              </a:solidFill>
            </a:endParaRPr>
          </a:p>
          <a:p>
            <a:pPr marL="0" lvl="0" indent="0">
              <a:spcBef>
                <a:spcPts val="0"/>
              </a:spcBef>
              <a:buNone/>
            </a:pPr>
            <a:r>
              <a:rPr lang="en" dirty="0" smtClean="0"/>
              <a:t>Above-ground nuclear warhead testing is illegal due to the </a:t>
            </a:r>
            <a:r>
              <a:rPr lang="en" dirty="0" smtClean="0">
                <a:hlinkClick r:id="rId3"/>
              </a:rPr>
              <a:t>Limited </a:t>
            </a:r>
            <a:r>
              <a:rPr lang="en" dirty="0" smtClean="0">
                <a:hlinkClick r:id="rId3"/>
              </a:rPr>
              <a:t>Test </a:t>
            </a:r>
            <a:r>
              <a:rPr lang="en" dirty="0" smtClean="0">
                <a:hlinkClick r:id="rId3"/>
              </a:rPr>
              <a:t>Ban Treaty</a:t>
            </a:r>
            <a:r>
              <a:rPr lang="en" dirty="0" smtClean="0"/>
              <a:t>, YET North Korea tests nuclear warheads.</a:t>
            </a:r>
          </a:p>
          <a:p>
            <a:pPr marL="0" lvl="0" indent="0">
              <a:spcBef>
                <a:spcPts val="0"/>
              </a:spcBef>
              <a:buNone/>
            </a:pPr>
            <a:endParaRPr lang="en" dirty="0"/>
          </a:p>
          <a:p>
            <a:pPr marL="0" lvl="0" indent="0">
              <a:spcBef>
                <a:spcPts val="0"/>
              </a:spcBef>
              <a:buNone/>
            </a:pPr>
            <a:r>
              <a:rPr lang="en" dirty="0" smtClean="0">
                <a:solidFill>
                  <a:srgbClr val="FF0000"/>
                </a:solidFill>
              </a:rPr>
              <a:t>Best case:</a:t>
            </a:r>
            <a:r>
              <a:rPr lang="en" dirty="0" smtClean="0"/>
              <a:t> build sensors to catch bad actors… more details on that in the Verification section of this presentation.</a:t>
            </a:r>
            <a:endParaRPr lang="en" dirty="0"/>
          </a:p>
        </p:txBody>
      </p:sp>
      <p:sp>
        <p:nvSpPr>
          <p:cNvPr id="117" name="Shape 117"/>
          <p:cNvSpPr txBox="1">
            <a:spLocks noGrp="1"/>
          </p:cNvSpPr>
          <p:nvPr>
            <p:ph type="body" idx="2"/>
          </p:nvPr>
        </p:nvSpPr>
        <p:spPr>
          <a:xfrm>
            <a:off x="3223963" y="1962150"/>
            <a:ext cx="2631900" cy="2733000"/>
          </a:xfrm>
          <a:prstGeom prst="rect">
            <a:avLst/>
          </a:prstGeom>
        </p:spPr>
        <p:txBody>
          <a:bodyPr wrap="square" lIns="91425" tIns="91425" rIns="91425" bIns="91425" anchor="t" anchorCtr="0">
            <a:noAutofit/>
          </a:bodyPr>
          <a:lstStyle/>
          <a:p>
            <a:pPr marL="0" lvl="0" indent="0" rtl="0">
              <a:spcBef>
                <a:spcPts val="0"/>
              </a:spcBef>
              <a:buNone/>
            </a:pPr>
            <a:r>
              <a:rPr lang="en" dirty="0" smtClean="0">
                <a:solidFill>
                  <a:srgbClr val="FF0000"/>
                </a:solidFill>
              </a:rPr>
              <a:t>TOO BIG TO FAIL</a:t>
            </a:r>
            <a:endParaRPr lang="en" dirty="0">
              <a:solidFill>
                <a:srgbClr val="FF0000"/>
              </a:solidFill>
            </a:endParaRPr>
          </a:p>
          <a:p>
            <a:pPr marL="0" lvl="0" indent="0">
              <a:spcBef>
                <a:spcPts val="0"/>
              </a:spcBef>
              <a:buNone/>
            </a:pPr>
            <a:r>
              <a:rPr lang="en" dirty="0" smtClean="0"/>
              <a:t>Weather modification is </a:t>
            </a:r>
            <a:r>
              <a:rPr lang="en" dirty="0" smtClean="0">
                <a:hlinkClick r:id="rId4"/>
              </a:rPr>
              <a:t>over a century old</a:t>
            </a:r>
            <a:r>
              <a:rPr lang="en" dirty="0" smtClean="0"/>
              <a:t> and is a multi-billion dollar industry. Stock markets and insurance companies bet on weather and ensure their bets pay off with this technology. </a:t>
            </a:r>
          </a:p>
          <a:p>
            <a:pPr marL="0" lvl="0" indent="0">
              <a:spcBef>
                <a:spcPts val="0"/>
              </a:spcBef>
              <a:buNone/>
            </a:pPr>
            <a:endParaRPr lang="en" dirty="0"/>
          </a:p>
          <a:p>
            <a:pPr marL="0" lvl="0" indent="0">
              <a:spcBef>
                <a:spcPts val="0"/>
              </a:spcBef>
              <a:buNone/>
            </a:pPr>
            <a:r>
              <a:rPr lang="en" dirty="0" smtClean="0">
                <a:hlinkClick r:id="rId5"/>
              </a:rPr>
              <a:t>Water-strapped States</a:t>
            </a:r>
            <a:r>
              <a:rPr lang="en" dirty="0" smtClean="0"/>
              <a:t> will not give up this technology</a:t>
            </a:r>
            <a:r>
              <a:rPr lang="en" dirty="0" smtClean="0"/>
              <a:t>. </a:t>
            </a:r>
            <a:endParaRPr lang="en" dirty="0"/>
          </a:p>
        </p:txBody>
      </p:sp>
      <p:sp>
        <p:nvSpPr>
          <p:cNvPr id="118" name="Shape 118"/>
          <p:cNvSpPr txBox="1">
            <a:spLocks noGrp="1"/>
          </p:cNvSpPr>
          <p:nvPr>
            <p:ph type="body" idx="3"/>
          </p:nvPr>
        </p:nvSpPr>
        <p:spPr>
          <a:xfrm>
            <a:off x="5990726" y="1962150"/>
            <a:ext cx="2772274" cy="2733000"/>
          </a:xfrm>
          <a:prstGeom prst="rect">
            <a:avLst/>
          </a:prstGeom>
        </p:spPr>
        <p:txBody>
          <a:bodyPr wrap="square" lIns="91425" tIns="91425" rIns="91425" bIns="91425" anchor="t" anchorCtr="0">
            <a:noAutofit/>
          </a:bodyPr>
          <a:lstStyle/>
          <a:p>
            <a:pPr marL="0" lvl="0" indent="0" rtl="0">
              <a:spcBef>
                <a:spcPts val="0"/>
              </a:spcBef>
              <a:buNone/>
            </a:pPr>
            <a:r>
              <a:rPr lang="en" dirty="0" smtClean="0">
                <a:solidFill>
                  <a:srgbClr val="FF0000"/>
                </a:solidFill>
              </a:rPr>
              <a:t>HUMANS CONTROL</a:t>
            </a:r>
            <a:endParaRPr lang="en" dirty="0">
              <a:solidFill>
                <a:srgbClr val="FF0000"/>
              </a:solidFill>
            </a:endParaRPr>
          </a:p>
          <a:p>
            <a:pPr marL="0" lvl="0" indent="0" rtl="0">
              <a:spcBef>
                <a:spcPts val="0"/>
              </a:spcBef>
              <a:buNone/>
            </a:pPr>
            <a:r>
              <a:rPr lang="en" dirty="0" smtClean="0"/>
              <a:t>Unfortunately, it is in our nature to control everything: land, rivers, and oceans. Why would the sky be any different?</a:t>
            </a:r>
          </a:p>
          <a:p>
            <a:pPr marL="0" lvl="0" indent="0" rtl="0">
              <a:spcBef>
                <a:spcPts val="0"/>
              </a:spcBef>
              <a:buNone/>
            </a:pPr>
            <a:endParaRPr lang="en" dirty="0"/>
          </a:p>
          <a:p>
            <a:pPr marL="0" lvl="0" indent="0" rtl="0">
              <a:spcBef>
                <a:spcPts val="0"/>
              </a:spcBef>
              <a:buNone/>
            </a:pPr>
            <a:r>
              <a:rPr lang="en" dirty="0" smtClean="0"/>
              <a:t>Though I would prefer no weather modification at all, men shall dare in the name of progress. </a:t>
            </a:r>
          </a:p>
          <a:p>
            <a:pPr marL="0" lvl="0" indent="0" rtl="0">
              <a:spcBef>
                <a:spcPts val="0"/>
              </a:spcBef>
              <a:buNone/>
            </a:pPr>
            <a:endParaRPr lang="en" dirty="0"/>
          </a:p>
          <a:p>
            <a:pPr marL="0" lvl="0" indent="0" rtl="0">
              <a:spcBef>
                <a:spcPts val="0"/>
              </a:spcBef>
              <a:buNone/>
            </a:pPr>
            <a:r>
              <a:rPr lang="en" dirty="0" smtClean="0"/>
              <a:t>Therefore we </a:t>
            </a:r>
            <a:r>
              <a:rPr lang="en" dirty="0" smtClean="0">
                <a:solidFill>
                  <a:srgbClr val="FF0000"/>
                </a:solidFill>
              </a:rPr>
              <a:t>need transparency</a:t>
            </a:r>
            <a:r>
              <a:rPr lang="en" dirty="0" smtClean="0"/>
              <a:t>.</a:t>
            </a:r>
            <a:endParaRPr lang="en" dirty="0"/>
          </a:p>
          <a:p>
            <a:pPr marL="0" lvl="0" indent="0">
              <a:spcBef>
                <a:spcPts val="0"/>
              </a:spcBef>
              <a:buNone/>
            </a:pPr>
            <a:endParaRPr dirty="0"/>
          </a:p>
        </p:txBody>
      </p:sp>
      <p:sp>
        <p:nvSpPr>
          <p:cNvPr id="119" name="Shape 119"/>
          <p:cNvSpPr/>
          <p:nvPr/>
        </p:nvSpPr>
        <p:spPr>
          <a:xfrm>
            <a:off x="4141750" y="281249"/>
            <a:ext cx="788694" cy="805193"/>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120" name="Shape 120"/>
          <p:cNvSpPr/>
          <p:nvPr/>
        </p:nvSpPr>
        <p:spPr>
          <a:xfrm>
            <a:off x="4344921" y="482552"/>
            <a:ext cx="382375" cy="402591"/>
          </a:xfrm>
          <a:custGeom>
            <a:avLst/>
            <a:gdLst/>
            <a:ahLst/>
            <a:cxnLst/>
            <a:rect l="0" t="0" r="0" b="0"/>
            <a:pathLst>
              <a:path w="17496" h="18421" extrusionOk="0">
                <a:moveTo>
                  <a:pt x="7421" y="1047"/>
                </a:moveTo>
                <a:lnTo>
                  <a:pt x="7373" y="1071"/>
                </a:lnTo>
                <a:lnTo>
                  <a:pt x="7348" y="1120"/>
                </a:lnTo>
                <a:lnTo>
                  <a:pt x="7324" y="1169"/>
                </a:lnTo>
                <a:lnTo>
                  <a:pt x="7348" y="1315"/>
                </a:lnTo>
                <a:lnTo>
                  <a:pt x="7348" y="1461"/>
                </a:lnTo>
                <a:lnTo>
                  <a:pt x="7324" y="1582"/>
                </a:lnTo>
                <a:lnTo>
                  <a:pt x="7300" y="1704"/>
                </a:lnTo>
                <a:lnTo>
                  <a:pt x="7178" y="1923"/>
                </a:lnTo>
                <a:lnTo>
                  <a:pt x="7008" y="2142"/>
                </a:lnTo>
                <a:lnTo>
                  <a:pt x="6862" y="2385"/>
                </a:lnTo>
                <a:lnTo>
                  <a:pt x="6813" y="2483"/>
                </a:lnTo>
                <a:lnTo>
                  <a:pt x="6765" y="2604"/>
                </a:lnTo>
                <a:lnTo>
                  <a:pt x="6740" y="2750"/>
                </a:lnTo>
                <a:lnTo>
                  <a:pt x="6740" y="2872"/>
                </a:lnTo>
                <a:lnTo>
                  <a:pt x="6740" y="3018"/>
                </a:lnTo>
                <a:lnTo>
                  <a:pt x="6789" y="3164"/>
                </a:lnTo>
                <a:lnTo>
                  <a:pt x="6862" y="3286"/>
                </a:lnTo>
                <a:lnTo>
                  <a:pt x="6959" y="3432"/>
                </a:lnTo>
                <a:lnTo>
                  <a:pt x="7154" y="3699"/>
                </a:lnTo>
                <a:lnTo>
                  <a:pt x="7251" y="3845"/>
                </a:lnTo>
                <a:lnTo>
                  <a:pt x="7275" y="3991"/>
                </a:lnTo>
                <a:lnTo>
                  <a:pt x="7275" y="4064"/>
                </a:lnTo>
                <a:lnTo>
                  <a:pt x="7275" y="4137"/>
                </a:lnTo>
                <a:lnTo>
                  <a:pt x="7251" y="4186"/>
                </a:lnTo>
                <a:lnTo>
                  <a:pt x="7178" y="4259"/>
                </a:lnTo>
                <a:lnTo>
                  <a:pt x="7154" y="4332"/>
                </a:lnTo>
                <a:lnTo>
                  <a:pt x="7129" y="4405"/>
                </a:lnTo>
                <a:lnTo>
                  <a:pt x="7129" y="4478"/>
                </a:lnTo>
                <a:lnTo>
                  <a:pt x="7178" y="4527"/>
                </a:lnTo>
                <a:lnTo>
                  <a:pt x="7251" y="4575"/>
                </a:lnTo>
                <a:lnTo>
                  <a:pt x="7324" y="4600"/>
                </a:lnTo>
                <a:lnTo>
                  <a:pt x="7397" y="4575"/>
                </a:lnTo>
                <a:lnTo>
                  <a:pt x="7470" y="4527"/>
                </a:lnTo>
                <a:lnTo>
                  <a:pt x="7567" y="4429"/>
                </a:lnTo>
                <a:lnTo>
                  <a:pt x="7616" y="4332"/>
                </a:lnTo>
                <a:lnTo>
                  <a:pt x="7665" y="4235"/>
                </a:lnTo>
                <a:lnTo>
                  <a:pt x="7689" y="4113"/>
                </a:lnTo>
                <a:lnTo>
                  <a:pt x="7689" y="4016"/>
                </a:lnTo>
                <a:lnTo>
                  <a:pt x="7665" y="3918"/>
                </a:lnTo>
                <a:lnTo>
                  <a:pt x="7592" y="3724"/>
                </a:lnTo>
                <a:lnTo>
                  <a:pt x="7470" y="3505"/>
                </a:lnTo>
                <a:lnTo>
                  <a:pt x="7324" y="3310"/>
                </a:lnTo>
                <a:lnTo>
                  <a:pt x="7202" y="3115"/>
                </a:lnTo>
                <a:lnTo>
                  <a:pt x="7105" y="2921"/>
                </a:lnTo>
                <a:lnTo>
                  <a:pt x="7081" y="2823"/>
                </a:lnTo>
                <a:lnTo>
                  <a:pt x="7105" y="2726"/>
                </a:lnTo>
                <a:lnTo>
                  <a:pt x="7154" y="2604"/>
                </a:lnTo>
                <a:lnTo>
                  <a:pt x="7202" y="2483"/>
                </a:lnTo>
                <a:lnTo>
                  <a:pt x="7373" y="2239"/>
                </a:lnTo>
                <a:lnTo>
                  <a:pt x="7543" y="1972"/>
                </a:lnTo>
                <a:lnTo>
                  <a:pt x="7689" y="1728"/>
                </a:lnTo>
                <a:lnTo>
                  <a:pt x="7738" y="1607"/>
                </a:lnTo>
                <a:lnTo>
                  <a:pt x="7762" y="1485"/>
                </a:lnTo>
                <a:lnTo>
                  <a:pt x="7762" y="1363"/>
                </a:lnTo>
                <a:lnTo>
                  <a:pt x="7713" y="1242"/>
                </a:lnTo>
                <a:lnTo>
                  <a:pt x="7616" y="1144"/>
                </a:lnTo>
                <a:lnTo>
                  <a:pt x="7494" y="1071"/>
                </a:lnTo>
                <a:lnTo>
                  <a:pt x="7421" y="1047"/>
                </a:lnTo>
                <a:close/>
                <a:moveTo>
                  <a:pt x="10293" y="1242"/>
                </a:moveTo>
                <a:lnTo>
                  <a:pt x="10268" y="1266"/>
                </a:lnTo>
                <a:lnTo>
                  <a:pt x="10244" y="1363"/>
                </a:lnTo>
                <a:lnTo>
                  <a:pt x="10220" y="1485"/>
                </a:lnTo>
                <a:lnTo>
                  <a:pt x="10195" y="1607"/>
                </a:lnTo>
                <a:lnTo>
                  <a:pt x="10171" y="1680"/>
                </a:lnTo>
                <a:lnTo>
                  <a:pt x="10098" y="1826"/>
                </a:lnTo>
                <a:lnTo>
                  <a:pt x="10001" y="1923"/>
                </a:lnTo>
                <a:lnTo>
                  <a:pt x="9782" y="2166"/>
                </a:lnTo>
                <a:lnTo>
                  <a:pt x="9684" y="2288"/>
                </a:lnTo>
                <a:lnTo>
                  <a:pt x="9611" y="2434"/>
                </a:lnTo>
                <a:lnTo>
                  <a:pt x="9587" y="2604"/>
                </a:lnTo>
                <a:lnTo>
                  <a:pt x="9587" y="2775"/>
                </a:lnTo>
                <a:lnTo>
                  <a:pt x="9636" y="2921"/>
                </a:lnTo>
                <a:lnTo>
                  <a:pt x="9709" y="3042"/>
                </a:lnTo>
                <a:lnTo>
                  <a:pt x="9879" y="3286"/>
                </a:lnTo>
                <a:lnTo>
                  <a:pt x="10001" y="3456"/>
                </a:lnTo>
                <a:lnTo>
                  <a:pt x="10074" y="3626"/>
                </a:lnTo>
                <a:lnTo>
                  <a:pt x="10098" y="3724"/>
                </a:lnTo>
                <a:lnTo>
                  <a:pt x="10098" y="3821"/>
                </a:lnTo>
                <a:lnTo>
                  <a:pt x="10074" y="3918"/>
                </a:lnTo>
                <a:lnTo>
                  <a:pt x="10025" y="4016"/>
                </a:lnTo>
                <a:lnTo>
                  <a:pt x="9952" y="4137"/>
                </a:lnTo>
                <a:lnTo>
                  <a:pt x="9855" y="4235"/>
                </a:lnTo>
                <a:lnTo>
                  <a:pt x="9782" y="4332"/>
                </a:lnTo>
                <a:lnTo>
                  <a:pt x="9709" y="4454"/>
                </a:lnTo>
                <a:lnTo>
                  <a:pt x="9684" y="4502"/>
                </a:lnTo>
                <a:lnTo>
                  <a:pt x="9684" y="4575"/>
                </a:lnTo>
                <a:lnTo>
                  <a:pt x="9733" y="4673"/>
                </a:lnTo>
                <a:lnTo>
                  <a:pt x="9757" y="4721"/>
                </a:lnTo>
                <a:lnTo>
                  <a:pt x="9806" y="4746"/>
                </a:lnTo>
                <a:lnTo>
                  <a:pt x="9855" y="4770"/>
                </a:lnTo>
                <a:lnTo>
                  <a:pt x="9928" y="4746"/>
                </a:lnTo>
                <a:lnTo>
                  <a:pt x="10122" y="4648"/>
                </a:lnTo>
                <a:lnTo>
                  <a:pt x="10268" y="4502"/>
                </a:lnTo>
                <a:lnTo>
                  <a:pt x="10414" y="4332"/>
                </a:lnTo>
                <a:lnTo>
                  <a:pt x="10487" y="4137"/>
                </a:lnTo>
                <a:lnTo>
                  <a:pt x="10536" y="3943"/>
                </a:lnTo>
                <a:lnTo>
                  <a:pt x="10536" y="3724"/>
                </a:lnTo>
                <a:lnTo>
                  <a:pt x="10487" y="3505"/>
                </a:lnTo>
                <a:lnTo>
                  <a:pt x="10414" y="3310"/>
                </a:lnTo>
                <a:lnTo>
                  <a:pt x="10293" y="3140"/>
                </a:lnTo>
                <a:lnTo>
                  <a:pt x="10171" y="2994"/>
                </a:lnTo>
                <a:lnTo>
                  <a:pt x="10074" y="2872"/>
                </a:lnTo>
                <a:lnTo>
                  <a:pt x="10025" y="2775"/>
                </a:lnTo>
                <a:lnTo>
                  <a:pt x="10001" y="2653"/>
                </a:lnTo>
                <a:lnTo>
                  <a:pt x="10025" y="2556"/>
                </a:lnTo>
                <a:lnTo>
                  <a:pt x="10074" y="2434"/>
                </a:lnTo>
                <a:lnTo>
                  <a:pt x="10122" y="2337"/>
                </a:lnTo>
                <a:lnTo>
                  <a:pt x="10293" y="2118"/>
                </a:lnTo>
                <a:lnTo>
                  <a:pt x="10414" y="1947"/>
                </a:lnTo>
                <a:lnTo>
                  <a:pt x="10512" y="1753"/>
                </a:lnTo>
                <a:lnTo>
                  <a:pt x="10512" y="1655"/>
                </a:lnTo>
                <a:lnTo>
                  <a:pt x="10536" y="1558"/>
                </a:lnTo>
                <a:lnTo>
                  <a:pt x="10512" y="1461"/>
                </a:lnTo>
                <a:lnTo>
                  <a:pt x="10487" y="1363"/>
                </a:lnTo>
                <a:lnTo>
                  <a:pt x="10463" y="1290"/>
                </a:lnTo>
                <a:lnTo>
                  <a:pt x="10390" y="1266"/>
                </a:lnTo>
                <a:lnTo>
                  <a:pt x="10317" y="1242"/>
                </a:lnTo>
                <a:close/>
                <a:moveTo>
                  <a:pt x="8322" y="1"/>
                </a:moveTo>
                <a:lnTo>
                  <a:pt x="8273" y="49"/>
                </a:lnTo>
                <a:lnTo>
                  <a:pt x="8249" y="98"/>
                </a:lnTo>
                <a:lnTo>
                  <a:pt x="8273" y="171"/>
                </a:lnTo>
                <a:lnTo>
                  <a:pt x="8492" y="512"/>
                </a:lnTo>
                <a:lnTo>
                  <a:pt x="8614" y="682"/>
                </a:lnTo>
                <a:lnTo>
                  <a:pt x="8687" y="877"/>
                </a:lnTo>
                <a:lnTo>
                  <a:pt x="8711" y="1023"/>
                </a:lnTo>
                <a:lnTo>
                  <a:pt x="8735" y="1144"/>
                </a:lnTo>
                <a:lnTo>
                  <a:pt x="8711" y="1266"/>
                </a:lnTo>
                <a:lnTo>
                  <a:pt x="8687" y="1388"/>
                </a:lnTo>
                <a:lnTo>
                  <a:pt x="8614" y="1631"/>
                </a:lnTo>
                <a:lnTo>
                  <a:pt x="8492" y="1850"/>
                </a:lnTo>
                <a:lnTo>
                  <a:pt x="8322" y="2166"/>
                </a:lnTo>
                <a:lnTo>
                  <a:pt x="8249" y="2312"/>
                </a:lnTo>
                <a:lnTo>
                  <a:pt x="8200" y="2458"/>
                </a:lnTo>
                <a:lnTo>
                  <a:pt x="8200" y="2604"/>
                </a:lnTo>
                <a:lnTo>
                  <a:pt x="8200" y="2775"/>
                </a:lnTo>
                <a:lnTo>
                  <a:pt x="8249" y="2921"/>
                </a:lnTo>
                <a:lnTo>
                  <a:pt x="8322" y="3091"/>
                </a:lnTo>
                <a:lnTo>
                  <a:pt x="8419" y="3213"/>
                </a:lnTo>
                <a:lnTo>
                  <a:pt x="8516" y="3334"/>
                </a:lnTo>
                <a:lnTo>
                  <a:pt x="8589" y="3432"/>
                </a:lnTo>
                <a:lnTo>
                  <a:pt x="8638" y="3529"/>
                </a:lnTo>
                <a:lnTo>
                  <a:pt x="8662" y="3651"/>
                </a:lnTo>
                <a:lnTo>
                  <a:pt x="8662" y="3748"/>
                </a:lnTo>
                <a:lnTo>
                  <a:pt x="8638" y="3845"/>
                </a:lnTo>
                <a:lnTo>
                  <a:pt x="8614" y="3967"/>
                </a:lnTo>
                <a:lnTo>
                  <a:pt x="8516" y="4162"/>
                </a:lnTo>
                <a:lnTo>
                  <a:pt x="8297" y="4551"/>
                </a:lnTo>
                <a:lnTo>
                  <a:pt x="8200" y="4746"/>
                </a:lnTo>
                <a:lnTo>
                  <a:pt x="8103" y="4940"/>
                </a:lnTo>
                <a:lnTo>
                  <a:pt x="8054" y="5062"/>
                </a:lnTo>
                <a:lnTo>
                  <a:pt x="8054" y="5208"/>
                </a:lnTo>
                <a:lnTo>
                  <a:pt x="8054" y="5354"/>
                </a:lnTo>
                <a:lnTo>
                  <a:pt x="8078" y="5476"/>
                </a:lnTo>
                <a:lnTo>
                  <a:pt x="8127" y="5622"/>
                </a:lnTo>
                <a:lnTo>
                  <a:pt x="8224" y="5719"/>
                </a:lnTo>
                <a:lnTo>
                  <a:pt x="8297" y="5816"/>
                </a:lnTo>
                <a:lnTo>
                  <a:pt x="8419" y="5889"/>
                </a:lnTo>
                <a:lnTo>
                  <a:pt x="8492" y="5914"/>
                </a:lnTo>
                <a:lnTo>
                  <a:pt x="8565" y="5914"/>
                </a:lnTo>
                <a:lnTo>
                  <a:pt x="8614" y="5889"/>
                </a:lnTo>
                <a:lnTo>
                  <a:pt x="8662" y="5841"/>
                </a:lnTo>
                <a:lnTo>
                  <a:pt x="8711" y="5792"/>
                </a:lnTo>
                <a:lnTo>
                  <a:pt x="8711" y="5719"/>
                </a:lnTo>
                <a:lnTo>
                  <a:pt x="8687" y="5670"/>
                </a:lnTo>
                <a:lnTo>
                  <a:pt x="8662" y="5597"/>
                </a:lnTo>
                <a:lnTo>
                  <a:pt x="8589" y="5476"/>
                </a:lnTo>
                <a:lnTo>
                  <a:pt x="8541" y="5378"/>
                </a:lnTo>
                <a:lnTo>
                  <a:pt x="8516" y="5257"/>
                </a:lnTo>
                <a:lnTo>
                  <a:pt x="8516" y="5159"/>
                </a:lnTo>
                <a:lnTo>
                  <a:pt x="8541" y="5038"/>
                </a:lnTo>
                <a:lnTo>
                  <a:pt x="8565" y="4940"/>
                </a:lnTo>
                <a:lnTo>
                  <a:pt x="8687" y="4721"/>
                </a:lnTo>
                <a:lnTo>
                  <a:pt x="8954" y="4283"/>
                </a:lnTo>
                <a:lnTo>
                  <a:pt x="9076" y="4040"/>
                </a:lnTo>
                <a:lnTo>
                  <a:pt x="9100" y="3943"/>
                </a:lnTo>
                <a:lnTo>
                  <a:pt x="9125" y="3821"/>
                </a:lnTo>
                <a:lnTo>
                  <a:pt x="9125" y="3626"/>
                </a:lnTo>
                <a:lnTo>
                  <a:pt x="9076" y="3480"/>
                </a:lnTo>
                <a:lnTo>
                  <a:pt x="9027" y="3310"/>
                </a:lnTo>
                <a:lnTo>
                  <a:pt x="8930" y="3164"/>
                </a:lnTo>
                <a:lnTo>
                  <a:pt x="8784" y="2921"/>
                </a:lnTo>
                <a:lnTo>
                  <a:pt x="8711" y="2823"/>
                </a:lnTo>
                <a:lnTo>
                  <a:pt x="8662" y="2726"/>
                </a:lnTo>
                <a:lnTo>
                  <a:pt x="8662" y="2604"/>
                </a:lnTo>
                <a:lnTo>
                  <a:pt x="8662" y="2507"/>
                </a:lnTo>
                <a:lnTo>
                  <a:pt x="8711" y="2361"/>
                </a:lnTo>
                <a:lnTo>
                  <a:pt x="8784" y="2215"/>
                </a:lnTo>
                <a:lnTo>
                  <a:pt x="8954" y="1899"/>
                </a:lnTo>
                <a:lnTo>
                  <a:pt x="9076" y="1582"/>
                </a:lnTo>
                <a:lnTo>
                  <a:pt x="9125" y="1436"/>
                </a:lnTo>
                <a:lnTo>
                  <a:pt x="9149" y="1266"/>
                </a:lnTo>
                <a:lnTo>
                  <a:pt x="9149" y="1096"/>
                </a:lnTo>
                <a:lnTo>
                  <a:pt x="9125" y="901"/>
                </a:lnTo>
                <a:lnTo>
                  <a:pt x="9100" y="755"/>
                </a:lnTo>
                <a:lnTo>
                  <a:pt x="9052" y="609"/>
                </a:lnTo>
                <a:lnTo>
                  <a:pt x="8979" y="463"/>
                </a:lnTo>
                <a:lnTo>
                  <a:pt x="8881" y="341"/>
                </a:lnTo>
                <a:lnTo>
                  <a:pt x="8784" y="220"/>
                </a:lnTo>
                <a:lnTo>
                  <a:pt x="8662" y="122"/>
                </a:lnTo>
                <a:lnTo>
                  <a:pt x="8541" y="49"/>
                </a:lnTo>
                <a:lnTo>
                  <a:pt x="8395" y="1"/>
                </a:lnTo>
                <a:close/>
                <a:moveTo>
                  <a:pt x="6497" y="7982"/>
                </a:moveTo>
                <a:lnTo>
                  <a:pt x="6424" y="8079"/>
                </a:lnTo>
                <a:lnTo>
                  <a:pt x="6229" y="8055"/>
                </a:lnTo>
                <a:lnTo>
                  <a:pt x="5791" y="8030"/>
                </a:lnTo>
                <a:lnTo>
                  <a:pt x="6156" y="8006"/>
                </a:lnTo>
                <a:lnTo>
                  <a:pt x="6497" y="7982"/>
                </a:lnTo>
                <a:close/>
                <a:moveTo>
                  <a:pt x="10512" y="6911"/>
                </a:moveTo>
                <a:lnTo>
                  <a:pt x="11242" y="6960"/>
                </a:lnTo>
                <a:lnTo>
                  <a:pt x="11972" y="7009"/>
                </a:lnTo>
                <a:lnTo>
                  <a:pt x="12677" y="7106"/>
                </a:lnTo>
                <a:lnTo>
                  <a:pt x="13407" y="7228"/>
                </a:lnTo>
                <a:lnTo>
                  <a:pt x="14089" y="7374"/>
                </a:lnTo>
                <a:lnTo>
                  <a:pt x="14186" y="7422"/>
                </a:lnTo>
                <a:lnTo>
                  <a:pt x="14259" y="7471"/>
                </a:lnTo>
                <a:lnTo>
                  <a:pt x="14283" y="7520"/>
                </a:lnTo>
                <a:lnTo>
                  <a:pt x="14283" y="7593"/>
                </a:lnTo>
                <a:lnTo>
                  <a:pt x="14259" y="7666"/>
                </a:lnTo>
                <a:lnTo>
                  <a:pt x="14210" y="7714"/>
                </a:lnTo>
                <a:lnTo>
                  <a:pt x="14162" y="7787"/>
                </a:lnTo>
                <a:lnTo>
                  <a:pt x="14089" y="7836"/>
                </a:lnTo>
                <a:lnTo>
                  <a:pt x="13894" y="7909"/>
                </a:lnTo>
                <a:lnTo>
                  <a:pt x="13699" y="7958"/>
                </a:lnTo>
                <a:lnTo>
                  <a:pt x="13310" y="8030"/>
                </a:lnTo>
                <a:lnTo>
                  <a:pt x="12775" y="8079"/>
                </a:lnTo>
                <a:lnTo>
                  <a:pt x="12750" y="8006"/>
                </a:lnTo>
                <a:lnTo>
                  <a:pt x="12677" y="7982"/>
                </a:lnTo>
                <a:lnTo>
                  <a:pt x="12215" y="7860"/>
                </a:lnTo>
                <a:lnTo>
                  <a:pt x="11753" y="7787"/>
                </a:lnTo>
                <a:lnTo>
                  <a:pt x="11290" y="7714"/>
                </a:lnTo>
                <a:lnTo>
                  <a:pt x="10804" y="7666"/>
                </a:lnTo>
                <a:lnTo>
                  <a:pt x="9855" y="7617"/>
                </a:lnTo>
                <a:lnTo>
                  <a:pt x="8906" y="7593"/>
                </a:lnTo>
                <a:lnTo>
                  <a:pt x="7884" y="7593"/>
                </a:lnTo>
                <a:lnTo>
                  <a:pt x="6862" y="7641"/>
                </a:lnTo>
                <a:lnTo>
                  <a:pt x="6424" y="7666"/>
                </a:lnTo>
                <a:lnTo>
                  <a:pt x="5986" y="7714"/>
                </a:lnTo>
                <a:lnTo>
                  <a:pt x="5767" y="7739"/>
                </a:lnTo>
                <a:lnTo>
                  <a:pt x="5548" y="7787"/>
                </a:lnTo>
                <a:lnTo>
                  <a:pt x="5353" y="7860"/>
                </a:lnTo>
                <a:lnTo>
                  <a:pt x="5159" y="7933"/>
                </a:lnTo>
                <a:lnTo>
                  <a:pt x="5159" y="7958"/>
                </a:lnTo>
                <a:lnTo>
                  <a:pt x="5159" y="7982"/>
                </a:lnTo>
                <a:lnTo>
                  <a:pt x="5207" y="8006"/>
                </a:lnTo>
                <a:lnTo>
                  <a:pt x="5207" y="8006"/>
                </a:lnTo>
                <a:lnTo>
                  <a:pt x="4696" y="7958"/>
                </a:lnTo>
                <a:lnTo>
                  <a:pt x="4331" y="7933"/>
                </a:lnTo>
                <a:lnTo>
                  <a:pt x="3869" y="7909"/>
                </a:lnTo>
                <a:lnTo>
                  <a:pt x="3626" y="7860"/>
                </a:lnTo>
                <a:lnTo>
                  <a:pt x="3431" y="7787"/>
                </a:lnTo>
                <a:lnTo>
                  <a:pt x="3334" y="7739"/>
                </a:lnTo>
                <a:lnTo>
                  <a:pt x="3261" y="7666"/>
                </a:lnTo>
                <a:lnTo>
                  <a:pt x="3212" y="7617"/>
                </a:lnTo>
                <a:lnTo>
                  <a:pt x="3163" y="7520"/>
                </a:lnTo>
                <a:lnTo>
                  <a:pt x="3261" y="7471"/>
                </a:lnTo>
                <a:lnTo>
                  <a:pt x="3358" y="7398"/>
                </a:lnTo>
                <a:lnTo>
                  <a:pt x="3577" y="7325"/>
                </a:lnTo>
                <a:lnTo>
                  <a:pt x="3820" y="7301"/>
                </a:lnTo>
                <a:lnTo>
                  <a:pt x="4064" y="7276"/>
                </a:lnTo>
                <a:lnTo>
                  <a:pt x="5548" y="7130"/>
                </a:lnTo>
                <a:lnTo>
                  <a:pt x="6935" y="7009"/>
                </a:lnTo>
                <a:lnTo>
                  <a:pt x="8322" y="6936"/>
                </a:lnTo>
                <a:lnTo>
                  <a:pt x="9052" y="6911"/>
                </a:lnTo>
                <a:close/>
                <a:moveTo>
                  <a:pt x="7032" y="7933"/>
                </a:moveTo>
                <a:lnTo>
                  <a:pt x="6935" y="8079"/>
                </a:lnTo>
                <a:lnTo>
                  <a:pt x="6935" y="8103"/>
                </a:lnTo>
                <a:lnTo>
                  <a:pt x="6765" y="8079"/>
                </a:lnTo>
                <a:lnTo>
                  <a:pt x="6789" y="8030"/>
                </a:lnTo>
                <a:lnTo>
                  <a:pt x="6862" y="7958"/>
                </a:lnTo>
                <a:lnTo>
                  <a:pt x="6862" y="7933"/>
                </a:lnTo>
                <a:close/>
                <a:moveTo>
                  <a:pt x="7519" y="7909"/>
                </a:moveTo>
                <a:lnTo>
                  <a:pt x="7470" y="8006"/>
                </a:lnTo>
                <a:lnTo>
                  <a:pt x="7421" y="8103"/>
                </a:lnTo>
                <a:lnTo>
                  <a:pt x="7275" y="8103"/>
                </a:lnTo>
                <a:lnTo>
                  <a:pt x="7348" y="8006"/>
                </a:lnTo>
                <a:lnTo>
                  <a:pt x="7421" y="7909"/>
                </a:lnTo>
                <a:close/>
                <a:moveTo>
                  <a:pt x="8054" y="7909"/>
                </a:moveTo>
                <a:lnTo>
                  <a:pt x="7981" y="8006"/>
                </a:lnTo>
                <a:lnTo>
                  <a:pt x="7908" y="8103"/>
                </a:lnTo>
                <a:lnTo>
                  <a:pt x="7908" y="8128"/>
                </a:lnTo>
                <a:lnTo>
                  <a:pt x="7665" y="8128"/>
                </a:lnTo>
                <a:lnTo>
                  <a:pt x="7689" y="8030"/>
                </a:lnTo>
                <a:lnTo>
                  <a:pt x="7786" y="7909"/>
                </a:lnTo>
                <a:close/>
                <a:moveTo>
                  <a:pt x="8468" y="7909"/>
                </a:moveTo>
                <a:lnTo>
                  <a:pt x="8395" y="8006"/>
                </a:lnTo>
                <a:lnTo>
                  <a:pt x="8322" y="8128"/>
                </a:lnTo>
                <a:lnTo>
                  <a:pt x="8224" y="8128"/>
                </a:lnTo>
                <a:lnTo>
                  <a:pt x="8322" y="7909"/>
                </a:lnTo>
                <a:close/>
                <a:moveTo>
                  <a:pt x="8784" y="7909"/>
                </a:moveTo>
                <a:lnTo>
                  <a:pt x="8662" y="8128"/>
                </a:lnTo>
                <a:lnTo>
                  <a:pt x="8541" y="8128"/>
                </a:lnTo>
                <a:lnTo>
                  <a:pt x="8589" y="7909"/>
                </a:lnTo>
                <a:close/>
                <a:moveTo>
                  <a:pt x="10171" y="7958"/>
                </a:moveTo>
                <a:lnTo>
                  <a:pt x="10122" y="8006"/>
                </a:lnTo>
                <a:lnTo>
                  <a:pt x="10001" y="8128"/>
                </a:lnTo>
                <a:lnTo>
                  <a:pt x="9976" y="8128"/>
                </a:lnTo>
                <a:lnTo>
                  <a:pt x="10049" y="7958"/>
                </a:lnTo>
                <a:close/>
                <a:moveTo>
                  <a:pt x="10414" y="7982"/>
                </a:moveTo>
                <a:lnTo>
                  <a:pt x="10585" y="8006"/>
                </a:lnTo>
                <a:lnTo>
                  <a:pt x="10585" y="8055"/>
                </a:lnTo>
                <a:lnTo>
                  <a:pt x="10560" y="8128"/>
                </a:lnTo>
                <a:lnTo>
                  <a:pt x="10341" y="8128"/>
                </a:lnTo>
                <a:lnTo>
                  <a:pt x="10414" y="7982"/>
                </a:lnTo>
                <a:close/>
                <a:moveTo>
                  <a:pt x="10779" y="8006"/>
                </a:moveTo>
                <a:lnTo>
                  <a:pt x="11485" y="8103"/>
                </a:lnTo>
                <a:lnTo>
                  <a:pt x="10804" y="8128"/>
                </a:lnTo>
                <a:lnTo>
                  <a:pt x="10779" y="8055"/>
                </a:lnTo>
                <a:lnTo>
                  <a:pt x="10779" y="8006"/>
                </a:lnTo>
                <a:close/>
                <a:moveTo>
                  <a:pt x="9319" y="7909"/>
                </a:moveTo>
                <a:lnTo>
                  <a:pt x="9222" y="8030"/>
                </a:lnTo>
                <a:lnTo>
                  <a:pt x="9125" y="8152"/>
                </a:lnTo>
                <a:lnTo>
                  <a:pt x="8979" y="8152"/>
                </a:lnTo>
                <a:lnTo>
                  <a:pt x="9027" y="7909"/>
                </a:lnTo>
                <a:close/>
                <a:moveTo>
                  <a:pt x="9417" y="7909"/>
                </a:moveTo>
                <a:lnTo>
                  <a:pt x="9952" y="7958"/>
                </a:lnTo>
                <a:lnTo>
                  <a:pt x="9855" y="8103"/>
                </a:lnTo>
                <a:lnTo>
                  <a:pt x="9855" y="8128"/>
                </a:lnTo>
                <a:lnTo>
                  <a:pt x="9611" y="8128"/>
                </a:lnTo>
                <a:lnTo>
                  <a:pt x="9660" y="8030"/>
                </a:lnTo>
                <a:lnTo>
                  <a:pt x="9660" y="7982"/>
                </a:lnTo>
                <a:lnTo>
                  <a:pt x="9636" y="7958"/>
                </a:lnTo>
                <a:lnTo>
                  <a:pt x="9611" y="7933"/>
                </a:lnTo>
                <a:lnTo>
                  <a:pt x="9563" y="7958"/>
                </a:lnTo>
                <a:lnTo>
                  <a:pt x="9441" y="8103"/>
                </a:lnTo>
                <a:lnTo>
                  <a:pt x="9417" y="8152"/>
                </a:lnTo>
                <a:lnTo>
                  <a:pt x="9344" y="8152"/>
                </a:lnTo>
                <a:lnTo>
                  <a:pt x="9417" y="7933"/>
                </a:lnTo>
                <a:lnTo>
                  <a:pt x="9417" y="7909"/>
                </a:lnTo>
                <a:close/>
                <a:moveTo>
                  <a:pt x="1874" y="8955"/>
                </a:moveTo>
                <a:lnTo>
                  <a:pt x="2117" y="9004"/>
                </a:lnTo>
                <a:lnTo>
                  <a:pt x="2360" y="9052"/>
                </a:lnTo>
                <a:lnTo>
                  <a:pt x="2604" y="9052"/>
                </a:lnTo>
                <a:lnTo>
                  <a:pt x="2823" y="10342"/>
                </a:lnTo>
                <a:lnTo>
                  <a:pt x="3115" y="11607"/>
                </a:lnTo>
                <a:lnTo>
                  <a:pt x="3309" y="12362"/>
                </a:lnTo>
                <a:lnTo>
                  <a:pt x="3309" y="12362"/>
                </a:lnTo>
                <a:lnTo>
                  <a:pt x="3163" y="12167"/>
                </a:lnTo>
                <a:lnTo>
                  <a:pt x="2993" y="11997"/>
                </a:lnTo>
                <a:lnTo>
                  <a:pt x="2823" y="11826"/>
                </a:lnTo>
                <a:lnTo>
                  <a:pt x="2628" y="11656"/>
                </a:lnTo>
                <a:lnTo>
                  <a:pt x="2385" y="11486"/>
                </a:lnTo>
                <a:lnTo>
                  <a:pt x="2117" y="11315"/>
                </a:lnTo>
                <a:lnTo>
                  <a:pt x="1825" y="11145"/>
                </a:lnTo>
                <a:lnTo>
                  <a:pt x="1557" y="10950"/>
                </a:lnTo>
                <a:lnTo>
                  <a:pt x="1338" y="10731"/>
                </a:lnTo>
                <a:lnTo>
                  <a:pt x="1217" y="10610"/>
                </a:lnTo>
                <a:lnTo>
                  <a:pt x="1144" y="10464"/>
                </a:lnTo>
                <a:lnTo>
                  <a:pt x="1071" y="10342"/>
                </a:lnTo>
                <a:lnTo>
                  <a:pt x="998" y="10196"/>
                </a:lnTo>
                <a:lnTo>
                  <a:pt x="973" y="10050"/>
                </a:lnTo>
                <a:lnTo>
                  <a:pt x="949" y="9880"/>
                </a:lnTo>
                <a:lnTo>
                  <a:pt x="949" y="9734"/>
                </a:lnTo>
                <a:lnTo>
                  <a:pt x="998" y="9563"/>
                </a:lnTo>
                <a:lnTo>
                  <a:pt x="1046" y="9442"/>
                </a:lnTo>
                <a:lnTo>
                  <a:pt x="1119" y="9320"/>
                </a:lnTo>
                <a:lnTo>
                  <a:pt x="1241" y="9198"/>
                </a:lnTo>
                <a:lnTo>
                  <a:pt x="1338" y="9101"/>
                </a:lnTo>
                <a:lnTo>
                  <a:pt x="1484" y="9028"/>
                </a:lnTo>
                <a:lnTo>
                  <a:pt x="1630" y="8979"/>
                </a:lnTo>
                <a:lnTo>
                  <a:pt x="1752" y="8955"/>
                </a:lnTo>
                <a:close/>
                <a:moveTo>
                  <a:pt x="14137" y="15525"/>
                </a:moveTo>
                <a:lnTo>
                  <a:pt x="14405" y="15598"/>
                </a:lnTo>
                <a:lnTo>
                  <a:pt x="14405" y="15720"/>
                </a:lnTo>
                <a:lnTo>
                  <a:pt x="14405" y="15841"/>
                </a:lnTo>
                <a:lnTo>
                  <a:pt x="14381" y="15939"/>
                </a:lnTo>
                <a:lnTo>
                  <a:pt x="14356" y="16012"/>
                </a:lnTo>
                <a:lnTo>
                  <a:pt x="14283" y="16060"/>
                </a:lnTo>
                <a:lnTo>
                  <a:pt x="14235" y="16085"/>
                </a:lnTo>
                <a:lnTo>
                  <a:pt x="14137" y="16109"/>
                </a:lnTo>
                <a:lnTo>
                  <a:pt x="14040" y="16109"/>
                </a:lnTo>
                <a:lnTo>
                  <a:pt x="13529" y="16133"/>
                </a:lnTo>
                <a:lnTo>
                  <a:pt x="13018" y="16133"/>
                </a:lnTo>
                <a:lnTo>
                  <a:pt x="13213" y="15866"/>
                </a:lnTo>
                <a:lnTo>
                  <a:pt x="13383" y="15549"/>
                </a:lnTo>
                <a:lnTo>
                  <a:pt x="13797" y="15549"/>
                </a:lnTo>
                <a:lnTo>
                  <a:pt x="14137" y="15525"/>
                </a:lnTo>
                <a:close/>
                <a:moveTo>
                  <a:pt x="4623" y="15379"/>
                </a:moveTo>
                <a:lnTo>
                  <a:pt x="4891" y="15768"/>
                </a:lnTo>
                <a:lnTo>
                  <a:pt x="5183" y="16157"/>
                </a:lnTo>
                <a:lnTo>
                  <a:pt x="5183" y="16157"/>
                </a:lnTo>
                <a:lnTo>
                  <a:pt x="3796" y="16085"/>
                </a:lnTo>
                <a:lnTo>
                  <a:pt x="3674" y="16109"/>
                </a:lnTo>
                <a:lnTo>
                  <a:pt x="3577" y="16060"/>
                </a:lnTo>
                <a:lnTo>
                  <a:pt x="3504" y="15987"/>
                </a:lnTo>
                <a:lnTo>
                  <a:pt x="3455" y="15841"/>
                </a:lnTo>
                <a:lnTo>
                  <a:pt x="3772" y="15695"/>
                </a:lnTo>
                <a:lnTo>
                  <a:pt x="4185" y="15525"/>
                </a:lnTo>
                <a:lnTo>
                  <a:pt x="4623" y="15379"/>
                </a:lnTo>
                <a:close/>
                <a:moveTo>
                  <a:pt x="3017" y="7982"/>
                </a:moveTo>
                <a:lnTo>
                  <a:pt x="3163" y="8079"/>
                </a:lnTo>
                <a:lnTo>
                  <a:pt x="3309" y="8152"/>
                </a:lnTo>
                <a:lnTo>
                  <a:pt x="3480" y="8201"/>
                </a:lnTo>
                <a:lnTo>
                  <a:pt x="3650" y="8249"/>
                </a:lnTo>
                <a:lnTo>
                  <a:pt x="3991" y="8298"/>
                </a:lnTo>
                <a:lnTo>
                  <a:pt x="4331" y="8322"/>
                </a:lnTo>
                <a:lnTo>
                  <a:pt x="5329" y="8420"/>
                </a:lnTo>
                <a:lnTo>
                  <a:pt x="6302" y="8493"/>
                </a:lnTo>
                <a:lnTo>
                  <a:pt x="7300" y="8541"/>
                </a:lnTo>
                <a:lnTo>
                  <a:pt x="8297" y="8566"/>
                </a:lnTo>
                <a:lnTo>
                  <a:pt x="10293" y="8566"/>
                </a:lnTo>
                <a:lnTo>
                  <a:pt x="12288" y="8517"/>
                </a:lnTo>
                <a:lnTo>
                  <a:pt x="13067" y="8493"/>
                </a:lnTo>
                <a:lnTo>
                  <a:pt x="13432" y="8468"/>
                </a:lnTo>
                <a:lnTo>
                  <a:pt x="13821" y="8395"/>
                </a:lnTo>
                <a:lnTo>
                  <a:pt x="14016" y="8347"/>
                </a:lnTo>
                <a:lnTo>
                  <a:pt x="14235" y="8249"/>
                </a:lnTo>
                <a:lnTo>
                  <a:pt x="14454" y="8152"/>
                </a:lnTo>
                <a:lnTo>
                  <a:pt x="14648" y="8006"/>
                </a:lnTo>
                <a:lnTo>
                  <a:pt x="14648" y="8931"/>
                </a:lnTo>
                <a:lnTo>
                  <a:pt x="14478" y="8931"/>
                </a:lnTo>
                <a:lnTo>
                  <a:pt x="14308" y="8955"/>
                </a:lnTo>
                <a:lnTo>
                  <a:pt x="13943" y="9052"/>
                </a:lnTo>
                <a:lnTo>
                  <a:pt x="13334" y="9174"/>
                </a:lnTo>
                <a:lnTo>
                  <a:pt x="12726" y="9247"/>
                </a:lnTo>
                <a:lnTo>
                  <a:pt x="12458" y="9271"/>
                </a:lnTo>
                <a:lnTo>
                  <a:pt x="12191" y="9271"/>
                </a:lnTo>
                <a:lnTo>
                  <a:pt x="11655" y="9247"/>
                </a:lnTo>
                <a:lnTo>
                  <a:pt x="10585" y="9247"/>
                </a:lnTo>
                <a:lnTo>
                  <a:pt x="10536" y="9271"/>
                </a:lnTo>
                <a:lnTo>
                  <a:pt x="10536" y="9296"/>
                </a:lnTo>
                <a:lnTo>
                  <a:pt x="10536" y="9344"/>
                </a:lnTo>
                <a:lnTo>
                  <a:pt x="10560" y="9369"/>
                </a:lnTo>
                <a:lnTo>
                  <a:pt x="10828" y="9442"/>
                </a:lnTo>
                <a:lnTo>
                  <a:pt x="11096" y="9490"/>
                </a:lnTo>
                <a:lnTo>
                  <a:pt x="11363" y="9539"/>
                </a:lnTo>
                <a:lnTo>
                  <a:pt x="11631" y="9563"/>
                </a:lnTo>
                <a:lnTo>
                  <a:pt x="12191" y="9539"/>
                </a:lnTo>
                <a:lnTo>
                  <a:pt x="12726" y="9515"/>
                </a:lnTo>
                <a:lnTo>
                  <a:pt x="13213" y="9490"/>
                </a:lnTo>
                <a:lnTo>
                  <a:pt x="13724" y="9417"/>
                </a:lnTo>
                <a:lnTo>
                  <a:pt x="13967" y="9369"/>
                </a:lnTo>
                <a:lnTo>
                  <a:pt x="14210" y="9320"/>
                </a:lnTo>
                <a:lnTo>
                  <a:pt x="14429" y="9223"/>
                </a:lnTo>
                <a:lnTo>
                  <a:pt x="14648" y="9125"/>
                </a:lnTo>
                <a:lnTo>
                  <a:pt x="14648" y="9125"/>
                </a:lnTo>
                <a:lnTo>
                  <a:pt x="14600" y="9612"/>
                </a:lnTo>
                <a:lnTo>
                  <a:pt x="13748" y="9855"/>
                </a:lnTo>
                <a:lnTo>
                  <a:pt x="13310" y="9977"/>
                </a:lnTo>
                <a:lnTo>
                  <a:pt x="12872" y="10050"/>
                </a:lnTo>
                <a:lnTo>
                  <a:pt x="12410" y="10050"/>
                </a:lnTo>
                <a:lnTo>
                  <a:pt x="11947" y="10026"/>
                </a:lnTo>
                <a:lnTo>
                  <a:pt x="11485" y="9977"/>
                </a:lnTo>
                <a:lnTo>
                  <a:pt x="11266" y="9977"/>
                </a:lnTo>
                <a:lnTo>
                  <a:pt x="11047" y="10001"/>
                </a:lnTo>
                <a:lnTo>
                  <a:pt x="10974" y="10026"/>
                </a:lnTo>
                <a:lnTo>
                  <a:pt x="10950" y="10074"/>
                </a:lnTo>
                <a:lnTo>
                  <a:pt x="10950" y="10123"/>
                </a:lnTo>
                <a:lnTo>
                  <a:pt x="10998" y="10172"/>
                </a:lnTo>
                <a:lnTo>
                  <a:pt x="11217" y="10293"/>
                </a:lnTo>
                <a:lnTo>
                  <a:pt x="11461" y="10366"/>
                </a:lnTo>
                <a:lnTo>
                  <a:pt x="11704" y="10439"/>
                </a:lnTo>
                <a:lnTo>
                  <a:pt x="11996" y="10464"/>
                </a:lnTo>
                <a:lnTo>
                  <a:pt x="12264" y="10464"/>
                </a:lnTo>
                <a:lnTo>
                  <a:pt x="12531" y="10439"/>
                </a:lnTo>
                <a:lnTo>
                  <a:pt x="13042" y="10415"/>
                </a:lnTo>
                <a:lnTo>
                  <a:pt x="13432" y="10342"/>
                </a:lnTo>
                <a:lnTo>
                  <a:pt x="13821" y="10269"/>
                </a:lnTo>
                <a:lnTo>
                  <a:pt x="14210" y="10123"/>
                </a:lnTo>
                <a:lnTo>
                  <a:pt x="14551" y="9953"/>
                </a:lnTo>
                <a:lnTo>
                  <a:pt x="14551" y="10074"/>
                </a:lnTo>
                <a:lnTo>
                  <a:pt x="14454" y="10537"/>
                </a:lnTo>
                <a:lnTo>
                  <a:pt x="14113" y="10585"/>
                </a:lnTo>
                <a:lnTo>
                  <a:pt x="13772" y="10658"/>
                </a:lnTo>
                <a:lnTo>
                  <a:pt x="13456" y="10756"/>
                </a:lnTo>
                <a:lnTo>
                  <a:pt x="13140" y="10829"/>
                </a:lnTo>
                <a:lnTo>
                  <a:pt x="12702" y="10853"/>
                </a:lnTo>
                <a:lnTo>
                  <a:pt x="12264" y="10902"/>
                </a:lnTo>
                <a:lnTo>
                  <a:pt x="11826" y="10950"/>
                </a:lnTo>
                <a:lnTo>
                  <a:pt x="11607" y="10999"/>
                </a:lnTo>
                <a:lnTo>
                  <a:pt x="11412" y="11072"/>
                </a:lnTo>
                <a:lnTo>
                  <a:pt x="11388" y="11096"/>
                </a:lnTo>
                <a:lnTo>
                  <a:pt x="11412" y="11121"/>
                </a:lnTo>
                <a:lnTo>
                  <a:pt x="11607" y="11218"/>
                </a:lnTo>
                <a:lnTo>
                  <a:pt x="11826" y="11267"/>
                </a:lnTo>
                <a:lnTo>
                  <a:pt x="12045" y="11291"/>
                </a:lnTo>
                <a:lnTo>
                  <a:pt x="12288" y="11291"/>
                </a:lnTo>
                <a:lnTo>
                  <a:pt x="12750" y="11242"/>
                </a:lnTo>
                <a:lnTo>
                  <a:pt x="13188" y="11194"/>
                </a:lnTo>
                <a:lnTo>
                  <a:pt x="13748" y="11121"/>
                </a:lnTo>
                <a:lnTo>
                  <a:pt x="14064" y="11048"/>
                </a:lnTo>
                <a:lnTo>
                  <a:pt x="14356" y="10950"/>
                </a:lnTo>
                <a:lnTo>
                  <a:pt x="14162" y="11729"/>
                </a:lnTo>
                <a:lnTo>
                  <a:pt x="13845" y="11753"/>
                </a:lnTo>
                <a:lnTo>
                  <a:pt x="13553" y="11778"/>
                </a:lnTo>
                <a:lnTo>
                  <a:pt x="12921" y="11875"/>
                </a:lnTo>
                <a:lnTo>
                  <a:pt x="12653" y="11875"/>
                </a:lnTo>
                <a:lnTo>
                  <a:pt x="12337" y="11899"/>
                </a:lnTo>
                <a:lnTo>
                  <a:pt x="12191" y="11899"/>
                </a:lnTo>
                <a:lnTo>
                  <a:pt x="12069" y="11948"/>
                </a:lnTo>
                <a:lnTo>
                  <a:pt x="11923" y="11997"/>
                </a:lnTo>
                <a:lnTo>
                  <a:pt x="11801" y="12070"/>
                </a:lnTo>
                <a:lnTo>
                  <a:pt x="11801" y="12094"/>
                </a:lnTo>
                <a:lnTo>
                  <a:pt x="11801" y="12118"/>
                </a:lnTo>
                <a:lnTo>
                  <a:pt x="11923" y="12191"/>
                </a:lnTo>
                <a:lnTo>
                  <a:pt x="12069" y="12240"/>
                </a:lnTo>
                <a:lnTo>
                  <a:pt x="12191" y="12264"/>
                </a:lnTo>
                <a:lnTo>
                  <a:pt x="12653" y="12264"/>
                </a:lnTo>
                <a:lnTo>
                  <a:pt x="12921" y="12216"/>
                </a:lnTo>
                <a:lnTo>
                  <a:pt x="13505" y="12167"/>
                </a:lnTo>
                <a:lnTo>
                  <a:pt x="13772" y="12143"/>
                </a:lnTo>
                <a:lnTo>
                  <a:pt x="14064" y="12070"/>
                </a:lnTo>
                <a:lnTo>
                  <a:pt x="14064" y="12070"/>
                </a:lnTo>
                <a:lnTo>
                  <a:pt x="13943" y="12483"/>
                </a:lnTo>
                <a:lnTo>
                  <a:pt x="13845" y="12848"/>
                </a:lnTo>
                <a:lnTo>
                  <a:pt x="13724" y="12800"/>
                </a:lnTo>
                <a:lnTo>
                  <a:pt x="13626" y="12775"/>
                </a:lnTo>
                <a:lnTo>
                  <a:pt x="13383" y="12775"/>
                </a:lnTo>
                <a:lnTo>
                  <a:pt x="12896" y="12848"/>
                </a:lnTo>
                <a:lnTo>
                  <a:pt x="12337" y="12897"/>
                </a:lnTo>
                <a:lnTo>
                  <a:pt x="12069" y="12946"/>
                </a:lnTo>
                <a:lnTo>
                  <a:pt x="11777" y="13043"/>
                </a:lnTo>
                <a:lnTo>
                  <a:pt x="11753" y="13067"/>
                </a:lnTo>
                <a:lnTo>
                  <a:pt x="11753" y="13116"/>
                </a:lnTo>
                <a:lnTo>
                  <a:pt x="11777" y="13165"/>
                </a:lnTo>
                <a:lnTo>
                  <a:pt x="11801" y="13189"/>
                </a:lnTo>
                <a:lnTo>
                  <a:pt x="12069" y="13238"/>
                </a:lnTo>
                <a:lnTo>
                  <a:pt x="12361" y="13238"/>
                </a:lnTo>
                <a:lnTo>
                  <a:pt x="12896" y="13213"/>
                </a:lnTo>
                <a:lnTo>
                  <a:pt x="13334" y="13189"/>
                </a:lnTo>
                <a:lnTo>
                  <a:pt x="13578" y="13165"/>
                </a:lnTo>
                <a:lnTo>
                  <a:pt x="13675" y="13140"/>
                </a:lnTo>
                <a:lnTo>
                  <a:pt x="13772" y="13092"/>
                </a:lnTo>
                <a:lnTo>
                  <a:pt x="13772" y="13092"/>
                </a:lnTo>
                <a:lnTo>
                  <a:pt x="13505" y="13870"/>
                </a:lnTo>
                <a:lnTo>
                  <a:pt x="13310" y="13870"/>
                </a:lnTo>
                <a:lnTo>
                  <a:pt x="13115" y="13895"/>
                </a:lnTo>
                <a:lnTo>
                  <a:pt x="12896" y="13919"/>
                </a:lnTo>
                <a:lnTo>
                  <a:pt x="12702" y="13943"/>
                </a:lnTo>
                <a:lnTo>
                  <a:pt x="12483" y="13943"/>
                </a:lnTo>
                <a:lnTo>
                  <a:pt x="12239" y="13919"/>
                </a:lnTo>
                <a:lnTo>
                  <a:pt x="11777" y="13870"/>
                </a:lnTo>
                <a:lnTo>
                  <a:pt x="11753" y="13895"/>
                </a:lnTo>
                <a:lnTo>
                  <a:pt x="11753" y="13919"/>
                </a:lnTo>
                <a:lnTo>
                  <a:pt x="11947" y="14041"/>
                </a:lnTo>
                <a:lnTo>
                  <a:pt x="12142" y="14138"/>
                </a:lnTo>
                <a:lnTo>
                  <a:pt x="12361" y="14187"/>
                </a:lnTo>
                <a:lnTo>
                  <a:pt x="12604" y="14211"/>
                </a:lnTo>
                <a:lnTo>
                  <a:pt x="12775" y="14235"/>
                </a:lnTo>
                <a:lnTo>
                  <a:pt x="13188" y="14235"/>
                </a:lnTo>
                <a:lnTo>
                  <a:pt x="13383" y="14187"/>
                </a:lnTo>
                <a:lnTo>
                  <a:pt x="13383" y="14187"/>
                </a:lnTo>
                <a:lnTo>
                  <a:pt x="13286" y="14430"/>
                </a:lnTo>
                <a:lnTo>
                  <a:pt x="13261" y="14454"/>
                </a:lnTo>
                <a:lnTo>
                  <a:pt x="13237" y="14479"/>
                </a:lnTo>
                <a:lnTo>
                  <a:pt x="13213" y="14576"/>
                </a:lnTo>
                <a:lnTo>
                  <a:pt x="13140" y="14527"/>
                </a:lnTo>
                <a:lnTo>
                  <a:pt x="12872" y="14527"/>
                </a:lnTo>
                <a:lnTo>
                  <a:pt x="12507" y="14552"/>
                </a:lnTo>
                <a:lnTo>
                  <a:pt x="12288" y="14552"/>
                </a:lnTo>
                <a:lnTo>
                  <a:pt x="12069" y="14503"/>
                </a:lnTo>
                <a:lnTo>
                  <a:pt x="11850" y="14479"/>
                </a:lnTo>
                <a:lnTo>
                  <a:pt x="11631" y="14454"/>
                </a:lnTo>
                <a:lnTo>
                  <a:pt x="11582" y="14479"/>
                </a:lnTo>
                <a:lnTo>
                  <a:pt x="11558" y="14503"/>
                </a:lnTo>
                <a:lnTo>
                  <a:pt x="11558" y="14552"/>
                </a:lnTo>
                <a:lnTo>
                  <a:pt x="11582" y="14600"/>
                </a:lnTo>
                <a:lnTo>
                  <a:pt x="11655" y="14673"/>
                </a:lnTo>
                <a:lnTo>
                  <a:pt x="11753" y="14746"/>
                </a:lnTo>
                <a:lnTo>
                  <a:pt x="11947" y="14844"/>
                </a:lnTo>
                <a:lnTo>
                  <a:pt x="12166" y="14917"/>
                </a:lnTo>
                <a:lnTo>
                  <a:pt x="12410" y="14941"/>
                </a:lnTo>
                <a:lnTo>
                  <a:pt x="12750" y="14941"/>
                </a:lnTo>
                <a:lnTo>
                  <a:pt x="12945" y="14892"/>
                </a:lnTo>
                <a:lnTo>
                  <a:pt x="13115" y="14819"/>
                </a:lnTo>
                <a:lnTo>
                  <a:pt x="12872" y="15257"/>
                </a:lnTo>
                <a:lnTo>
                  <a:pt x="12750" y="15233"/>
                </a:lnTo>
                <a:lnTo>
                  <a:pt x="12629" y="15257"/>
                </a:lnTo>
                <a:lnTo>
                  <a:pt x="12385" y="15257"/>
                </a:lnTo>
                <a:lnTo>
                  <a:pt x="12191" y="15233"/>
                </a:lnTo>
                <a:lnTo>
                  <a:pt x="11996" y="15209"/>
                </a:lnTo>
                <a:lnTo>
                  <a:pt x="11801" y="15184"/>
                </a:lnTo>
                <a:lnTo>
                  <a:pt x="11631" y="15184"/>
                </a:lnTo>
                <a:lnTo>
                  <a:pt x="11582" y="15209"/>
                </a:lnTo>
                <a:lnTo>
                  <a:pt x="11607" y="15257"/>
                </a:lnTo>
                <a:lnTo>
                  <a:pt x="11655" y="15330"/>
                </a:lnTo>
                <a:lnTo>
                  <a:pt x="11728" y="15403"/>
                </a:lnTo>
                <a:lnTo>
                  <a:pt x="11801" y="15476"/>
                </a:lnTo>
                <a:lnTo>
                  <a:pt x="11899" y="15525"/>
                </a:lnTo>
                <a:lnTo>
                  <a:pt x="12093" y="15574"/>
                </a:lnTo>
                <a:lnTo>
                  <a:pt x="12288" y="15598"/>
                </a:lnTo>
                <a:lnTo>
                  <a:pt x="12458" y="15622"/>
                </a:lnTo>
                <a:lnTo>
                  <a:pt x="12653" y="15622"/>
                </a:lnTo>
                <a:lnTo>
                  <a:pt x="12458" y="15890"/>
                </a:lnTo>
                <a:lnTo>
                  <a:pt x="12264" y="15866"/>
                </a:lnTo>
                <a:lnTo>
                  <a:pt x="12045" y="15890"/>
                </a:lnTo>
                <a:lnTo>
                  <a:pt x="11826" y="15866"/>
                </a:lnTo>
                <a:lnTo>
                  <a:pt x="11631" y="15841"/>
                </a:lnTo>
                <a:lnTo>
                  <a:pt x="11558" y="15841"/>
                </a:lnTo>
                <a:lnTo>
                  <a:pt x="11461" y="15890"/>
                </a:lnTo>
                <a:lnTo>
                  <a:pt x="11509" y="15987"/>
                </a:lnTo>
                <a:lnTo>
                  <a:pt x="11607" y="16060"/>
                </a:lnTo>
                <a:lnTo>
                  <a:pt x="11728" y="16133"/>
                </a:lnTo>
                <a:lnTo>
                  <a:pt x="11850" y="16157"/>
                </a:lnTo>
                <a:lnTo>
                  <a:pt x="8930" y="16206"/>
                </a:lnTo>
                <a:lnTo>
                  <a:pt x="7324" y="16206"/>
                </a:lnTo>
                <a:lnTo>
                  <a:pt x="5694" y="16182"/>
                </a:lnTo>
                <a:lnTo>
                  <a:pt x="5718" y="16109"/>
                </a:lnTo>
                <a:lnTo>
                  <a:pt x="5718" y="16036"/>
                </a:lnTo>
                <a:lnTo>
                  <a:pt x="5694" y="15963"/>
                </a:lnTo>
                <a:lnTo>
                  <a:pt x="5645" y="15890"/>
                </a:lnTo>
                <a:lnTo>
                  <a:pt x="5305" y="15428"/>
                </a:lnTo>
                <a:lnTo>
                  <a:pt x="5013" y="14965"/>
                </a:lnTo>
                <a:lnTo>
                  <a:pt x="4721" y="14454"/>
                </a:lnTo>
                <a:lnTo>
                  <a:pt x="4477" y="13968"/>
                </a:lnTo>
                <a:lnTo>
                  <a:pt x="4258" y="13432"/>
                </a:lnTo>
                <a:lnTo>
                  <a:pt x="4064" y="12897"/>
                </a:lnTo>
                <a:lnTo>
                  <a:pt x="3869" y="12362"/>
                </a:lnTo>
                <a:lnTo>
                  <a:pt x="3723" y="11826"/>
                </a:lnTo>
                <a:lnTo>
                  <a:pt x="3553" y="11267"/>
                </a:lnTo>
                <a:lnTo>
                  <a:pt x="3431" y="10683"/>
                </a:lnTo>
                <a:lnTo>
                  <a:pt x="3163" y="9539"/>
                </a:lnTo>
                <a:lnTo>
                  <a:pt x="3090" y="9125"/>
                </a:lnTo>
                <a:lnTo>
                  <a:pt x="3042" y="8736"/>
                </a:lnTo>
                <a:lnTo>
                  <a:pt x="3017" y="8371"/>
                </a:lnTo>
                <a:lnTo>
                  <a:pt x="3017" y="7982"/>
                </a:lnTo>
                <a:close/>
                <a:moveTo>
                  <a:pt x="4258" y="14746"/>
                </a:moveTo>
                <a:lnTo>
                  <a:pt x="4502" y="15209"/>
                </a:lnTo>
                <a:lnTo>
                  <a:pt x="4064" y="15257"/>
                </a:lnTo>
                <a:lnTo>
                  <a:pt x="3626" y="15379"/>
                </a:lnTo>
                <a:lnTo>
                  <a:pt x="3455" y="15428"/>
                </a:lnTo>
                <a:lnTo>
                  <a:pt x="3285" y="15501"/>
                </a:lnTo>
                <a:lnTo>
                  <a:pt x="3115" y="15622"/>
                </a:lnTo>
                <a:lnTo>
                  <a:pt x="3042" y="15671"/>
                </a:lnTo>
                <a:lnTo>
                  <a:pt x="2993" y="15744"/>
                </a:lnTo>
                <a:lnTo>
                  <a:pt x="2944" y="15914"/>
                </a:lnTo>
                <a:lnTo>
                  <a:pt x="2944" y="16060"/>
                </a:lnTo>
                <a:lnTo>
                  <a:pt x="2993" y="16182"/>
                </a:lnTo>
                <a:lnTo>
                  <a:pt x="3066" y="16279"/>
                </a:lnTo>
                <a:lnTo>
                  <a:pt x="3163" y="16352"/>
                </a:lnTo>
                <a:lnTo>
                  <a:pt x="3309" y="16401"/>
                </a:lnTo>
                <a:lnTo>
                  <a:pt x="3455" y="16449"/>
                </a:lnTo>
                <a:lnTo>
                  <a:pt x="3601" y="16474"/>
                </a:lnTo>
                <a:lnTo>
                  <a:pt x="4283" y="16547"/>
                </a:lnTo>
                <a:lnTo>
                  <a:pt x="4988" y="16571"/>
                </a:lnTo>
                <a:lnTo>
                  <a:pt x="6375" y="16620"/>
                </a:lnTo>
                <a:lnTo>
                  <a:pt x="9125" y="16620"/>
                </a:lnTo>
                <a:lnTo>
                  <a:pt x="11801" y="16571"/>
                </a:lnTo>
                <a:lnTo>
                  <a:pt x="13018" y="16571"/>
                </a:lnTo>
                <a:lnTo>
                  <a:pt x="13626" y="16547"/>
                </a:lnTo>
                <a:lnTo>
                  <a:pt x="13943" y="16522"/>
                </a:lnTo>
                <a:lnTo>
                  <a:pt x="14235" y="16498"/>
                </a:lnTo>
                <a:lnTo>
                  <a:pt x="14381" y="16449"/>
                </a:lnTo>
                <a:lnTo>
                  <a:pt x="14527" y="16376"/>
                </a:lnTo>
                <a:lnTo>
                  <a:pt x="14673" y="16303"/>
                </a:lnTo>
                <a:lnTo>
                  <a:pt x="14819" y="16182"/>
                </a:lnTo>
                <a:lnTo>
                  <a:pt x="14916" y="16060"/>
                </a:lnTo>
                <a:lnTo>
                  <a:pt x="14965" y="15914"/>
                </a:lnTo>
                <a:lnTo>
                  <a:pt x="14965" y="15841"/>
                </a:lnTo>
                <a:lnTo>
                  <a:pt x="14965" y="15744"/>
                </a:lnTo>
                <a:lnTo>
                  <a:pt x="14940" y="15671"/>
                </a:lnTo>
                <a:lnTo>
                  <a:pt x="14916" y="15574"/>
                </a:lnTo>
                <a:lnTo>
                  <a:pt x="14794" y="15403"/>
                </a:lnTo>
                <a:lnTo>
                  <a:pt x="14648" y="15282"/>
                </a:lnTo>
                <a:lnTo>
                  <a:pt x="14478" y="15209"/>
                </a:lnTo>
                <a:lnTo>
                  <a:pt x="14308" y="15184"/>
                </a:lnTo>
                <a:lnTo>
                  <a:pt x="14137" y="15160"/>
                </a:lnTo>
                <a:lnTo>
                  <a:pt x="13553" y="15160"/>
                </a:lnTo>
                <a:lnTo>
                  <a:pt x="13699" y="14819"/>
                </a:lnTo>
                <a:lnTo>
                  <a:pt x="13724" y="14771"/>
                </a:lnTo>
                <a:lnTo>
                  <a:pt x="14454" y="14844"/>
                </a:lnTo>
                <a:lnTo>
                  <a:pt x="14794" y="14917"/>
                </a:lnTo>
                <a:lnTo>
                  <a:pt x="15135" y="14990"/>
                </a:lnTo>
                <a:lnTo>
                  <a:pt x="15500" y="15087"/>
                </a:lnTo>
                <a:lnTo>
                  <a:pt x="15816" y="15184"/>
                </a:lnTo>
                <a:lnTo>
                  <a:pt x="16157" y="15330"/>
                </a:lnTo>
                <a:lnTo>
                  <a:pt x="16497" y="15452"/>
                </a:lnTo>
                <a:lnTo>
                  <a:pt x="16741" y="15598"/>
                </a:lnTo>
                <a:lnTo>
                  <a:pt x="16911" y="15744"/>
                </a:lnTo>
                <a:lnTo>
                  <a:pt x="17033" y="15914"/>
                </a:lnTo>
                <a:lnTo>
                  <a:pt x="17081" y="16060"/>
                </a:lnTo>
                <a:lnTo>
                  <a:pt x="17081" y="16230"/>
                </a:lnTo>
                <a:lnTo>
                  <a:pt x="17008" y="16401"/>
                </a:lnTo>
                <a:lnTo>
                  <a:pt x="16911" y="16547"/>
                </a:lnTo>
                <a:lnTo>
                  <a:pt x="16789" y="16717"/>
                </a:lnTo>
                <a:lnTo>
                  <a:pt x="16643" y="16863"/>
                </a:lnTo>
                <a:lnTo>
                  <a:pt x="16449" y="17009"/>
                </a:lnTo>
                <a:lnTo>
                  <a:pt x="16059" y="17277"/>
                </a:lnTo>
                <a:lnTo>
                  <a:pt x="15670" y="17496"/>
                </a:lnTo>
                <a:lnTo>
                  <a:pt x="15305" y="17642"/>
                </a:lnTo>
                <a:lnTo>
                  <a:pt x="14965" y="17763"/>
                </a:lnTo>
                <a:lnTo>
                  <a:pt x="14600" y="17836"/>
                </a:lnTo>
                <a:lnTo>
                  <a:pt x="14259" y="17909"/>
                </a:lnTo>
                <a:lnTo>
                  <a:pt x="13894" y="17958"/>
                </a:lnTo>
                <a:lnTo>
                  <a:pt x="13140" y="18007"/>
                </a:lnTo>
                <a:lnTo>
                  <a:pt x="12410" y="18055"/>
                </a:lnTo>
                <a:lnTo>
                  <a:pt x="11558" y="18080"/>
                </a:lnTo>
                <a:lnTo>
                  <a:pt x="10706" y="18080"/>
                </a:lnTo>
                <a:lnTo>
                  <a:pt x="9027" y="18055"/>
                </a:lnTo>
                <a:lnTo>
                  <a:pt x="7324" y="18031"/>
                </a:lnTo>
                <a:lnTo>
                  <a:pt x="6473" y="18007"/>
                </a:lnTo>
                <a:lnTo>
                  <a:pt x="5645" y="17982"/>
                </a:lnTo>
                <a:lnTo>
                  <a:pt x="4794" y="17934"/>
                </a:lnTo>
                <a:lnTo>
                  <a:pt x="3942" y="17861"/>
                </a:lnTo>
                <a:lnTo>
                  <a:pt x="3115" y="17739"/>
                </a:lnTo>
                <a:lnTo>
                  <a:pt x="2287" y="17593"/>
                </a:lnTo>
                <a:lnTo>
                  <a:pt x="1898" y="17496"/>
                </a:lnTo>
                <a:lnTo>
                  <a:pt x="1509" y="17350"/>
                </a:lnTo>
                <a:lnTo>
                  <a:pt x="1168" y="17179"/>
                </a:lnTo>
                <a:lnTo>
                  <a:pt x="827" y="16985"/>
                </a:lnTo>
                <a:lnTo>
                  <a:pt x="633" y="16839"/>
                </a:lnTo>
                <a:lnTo>
                  <a:pt x="487" y="16668"/>
                </a:lnTo>
                <a:lnTo>
                  <a:pt x="365" y="16449"/>
                </a:lnTo>
                <a:lnTo>
                  <a:pt x="316" y="16328"/>
                </a:lnTo>
                <a:lnTo>
                  <a:pt x="316" y="16230"/>
                </a:lnTo>
                <a:lnTo>
                  <a:pt x="316" y="16085"/>
                </a:lnTo>
                <a:lnTo>
                  <a:pt x="341" y="15963"/>
                </a:lnTo>
                <a:lnTo>
                  <a:pt x="414" y="15866"/>
                </a:lnTo>
                <a:lnTo>
                  <a:pt x="511" y="15768"/>
                </a:lnTo>
                <a:lnTo>
                  <a:pt x="730" y="15622"/>
                </a:lnTo>
                <a:lnTo>
                  <a:pt x="949" y="15501"/>
                </a:lnTo>
                <a:lnTo>
                  <a:pt x="1314" y="15330"/>
                </a:lnTo>
                <a:lnTo>
                  <a:pt x="1728" y="15184"/>
                </a:lnTo>
                <a:lnTo>
                  <a:pt x="2141" y="15063"/>
                </a:lnTo>
                <a:lnTo>
                  <a:pt x="2555" y="14965"/>
                </a:lnTo>
                <a:lnTo>
                  <a:pt x="2993" y="14892"/>
                </a:lnTo>
                <a:lnTo>
                  <a:pt x="3407" y="14844"/>
                </a:lnTo>
                <a:lnTo>
                  <a:pt x="4258" y="14746"/>
                </a:lnTo>
                <a:close/>
                <a:moveTo>
                  <a:pt x="9076" y="6498"/>
                </a:moveTo>
                <a:lnTo>
                  <a:pt x="8103" y="6522"/>
                </a:lnTo>
                <a:lnTo>
                  <a:pt x="7129" y="6571"/>
                </a:lnTo>
                <a:lnTo>
                  <a:pt x="6156" y="6644"/>
                </a:lnTo>
                <a:lnTo>
                  <a:pt x="5183" y="6717"/>
                </a:lnTo>
                <a:lnTo>
                  <a:pt x="4526" y="6765"/>
                </a:lnTo>
                <a:lnTo>
                  <a:pt x="4161" y="6790"/>
                </a:lnTo>
                <a:lnTo>
                  <a:pt x="3796" y="6838"/>
                </a:lnTo>
                <a:lnTo>
                  <a:pt x="3431" y="6911"/>
                </a:lnTo>
                <a:lnTo>
                  <a:pt x="3285" y="6960"/>
                </a:lnTo>
                <a:lnTo>
                  <a:pt x="3115" y="7033"/>
                </a:lnTo>
                <a:lnTo>
                  <a:pt x="2993" y="7106"/>
                </a:lnTo>
                <a:lnTo>
                  <a:pt x="2847" y="7228"/>
                </a:lnTo>
                <a:lnTo>
                  <a:pt x="2750" y="7325"/>
                </a:lnTo>
                <a:lnTo>
                  <a:pt x="2652" y="7471"/>
                </a:lnTo>
                <a:lnTo>
                  <a:pt x="2628" y="7520"/>
                </a:lnTo>
                <a:lnTo>
                  <a:pt x="2628" y="7593"/>
                </a:lnTo>
                <a:lnTo>
                  <a:pt x="2652" y="7666"/>
                </a:lnTo>
                <a:lnTo>
                  <a:pt x="2579" y="7812"/>
                </a:lnTo>
                <a:lnTo>
                  <a:pt x="2555" y="7982"/>
                </a:lnTo>
                <a:lnTo>
                  <a:pt x="2531" y="8152"/>
                </a:lnTo>
                <a:lnTo>
                  <a:pt x="2506" y="8298"/>
                </a:lnTo>
                <a:lnTo>
                  <a:pt x="2360" y="8249"/>
                </a:lnTo>
                <a:lnTo>
                  <a:pt x="2214" y="8201"/>
                </a:lnTo>
                <a:lnTo>
                  <a:pt x="2044" y="8176"/>
                </a:lnTo>
                <a:lnTo>
                  <a:pt x="1874" y="8176"/>
                </a:lnTo>
                <a:lnTo>
                  <a:pt x="1557" y="8201"/>
                </a:lnTo>
                <a:lnTo>
                  <a:pt x="1265" y="8249"/>
                </a:lnTo>
                <a:lnTo>
                  <a:pt x="1046" y="8347"/>
                </a:lnTo>
                <a:lnTo>
                  <a:pt x="827" y="8468"/>
                </a:lnTo>
                <a:lnTo>
                  <a:pt x="657" y="8639"/>
                </a:lnTo>
                <a:lnTo>
                  <a:pt x="487" y="8833"/>
                </a:lnTo>
                <a:lnTo>
                  <a:pt x="365" y="9052"/>
                </a:lnTo>
                <a:lnTo>
                  <a:pt x="268" y="9271"/>
                </a:lnTo>
                <a:lnTo>
                  <a:pt x="195" y="9515"/>
                </a:lnTo>
                <a:lnTo>
                  <a:pt x="170" y="9758"/>
                </a:lnTo>
                <a:lnTo>
                  <a:pt x="170" y="10026"/>
                </a:lnTo>
                <a:lnTo>
                  <a:pt x="219" y="10293"/>
                </a:lnTo>
                <a:lnTo>
                  <a:pt x="292" y="10537"/>
                </a:lnTo>
                <a:lnTo>
                  <a:pt x="389" y="10780"/>
                </a:lnTo>
                <a:lnTo>
                  <a:pt x="535" y="10999"/>
                </a:lnTo>
                <a:lnTo>
                  <a:pt x="706" y="11194"/>
                </a:lnTo>
                <a:lnTo>
                  <a:pt x="900" y="11388"/>
                </a:lnTo>
                <a:lnTo>
                  <a:pt x="1095" y="11559"/>
                </a:lnTo>
                <a:lnTo>
                  <a:pt x="1363" y="11729"/>
                </a:lnTo>
                <a:lnTo>
                  <a:pt x="1606" y="11899"/>
                </a:lnTo>
                <a:lnTo>
                  <a:pt x="2117" y="12240"/>
                </a:lnTo>
                <a:lnTo>
                  <a:pt x="2409" y="12459"/>
                </a:lnTo>
                <a:lnTo>
                  <a:pt x="2531" y="12581"/>
                </a:lnTo>
                <a:lnTo>
                  <a:pt x="2652" y="12727"/>
                </a:lnTo>
                <a:lnTo>
                  <a:pt x="2725" y="12873"/>
                </a:lnTo>
                <a:lnTo>
                  <a:pt x="2774" y="13043"/>
                </a:lnTo>
                <a:lnTo>
                  <a:pt x="2750" y="13165"/>
                </a:lnTo>
                <a:lnTo>
                  <a:pt x="2725" y="13238"/>
                </a:lnTo>
                <a:lnTo>
                  <a:pt x="2677" y="13262"/>
                </a:lnTo>
                <a:lnTo>
                  <a:pt x="2604" y="13262"/>
                </a:lnTo>
                <a:lnTo>
                  <a:pt x="2531" y="13213"/>
                </a:lnTo>
                <a:lnTo>
                  <a:pt x="2458" y="13189"/>
                </a:lnTo>
                <a:lnTo>
                  <a:pt x="2312" y="13165"/>
                </a:lnTo>
                <a:lnTo>
                  <a:pt x="2190" y="13213"/>
                </a:lnTo>
                <a:lnTo>
                  <a:pt x="2068" y="13286"/>
                </a:lnTo>
                <a:lnTo>
                  <a:pt x="1995" y="13408"/>
                </a:lnTo>
                <a:lnTo>
                  <a:pt x="1971" y="13530"/>
                </a:lnTo>
                <a:lnTo>
                  <a:pt x="1971" y="13603"/>
                </a:lnTo>
                <a:lnTo>
                  <a:pt x="1995" y="13651"/>
                </a:lnTo>
                <a:lnTo>
                  <a:pt x="2020" y="13724"/>
                </a:lnTo>
                <a:lnTo>
                  <a:pt x="2093" y="13773"/>
                </a:lnTo>
                <a:lnTo>
                  <a:pt x="2263" y="13895"/>
                </a:lnTo>
                <a:lnTo>
                  <a:pt x="2458" y="13968"/>
                </a:lnTo>
                <a:lnTo>
                  <a:pt x="2677" y="13992"/>
                </a:lnTo>
                <a:lnTo>
                  <a:pt x="2871" y="13968"/>
                </a:lnTo>
                <a:lnTo>
                  <a:pt x="3066" y="13895"/>
                </a:lnTo>
                <a:lnTo>
                  <a:pt x="3236" y="13773"/>
                </a:lnTo>
                <a:lnTo>
                  <a:pt x="3309" y="13700"/>
                </a:lnTo>
                <a:lnTo>
                  <a:pt x="3358" y="13603"/>
                </a:lnTo>
                <a:lnTo>
                  <a:pt x="3431" y="13505"/>
                </a:lnTo>
                <a:lnTo>
                  <a:pt x="3455" y="13408"/>
                </a:lnTo>
                <a:lnTo>
                  <a:pt x="3504" y="13213"/>
                </a:lnTo>
                <a:lnTo>
                  <a:pt x="3504" y="13019"/>
                </a:lnTo>
                <a:lnTo>
                  <a:pt x="3650" y="13432"/>
                </a:lnTo>
                <a:lnTo>
                  <a:pt x="3820" y="13822"/>
                </a:lnTo>
                <a:lnTo>
                  <a:pt x="3991" y="14211"/>
                </a:lnTo>
                <a:lnTo>
                  <a:pt x="4185" y="14600"/>
                </a:lnTo>
                <a:lnTo>
                  <a:pt x="3723" y="14600"/>
                </a:lnTo>
                <a:lnTo>
                  <a:pt x="3285" y="14625"/>
                </a:lnTo>
                <a:lnTo>
                  <a:pt x="2823" y="14673"/>
                </a:lnTo>
                <a:lnTo>
                  <a:pt x="2385" y="14746"/>
                </a:lnTo>
                <a:lnTo>
                  <a:pt x="1922" y="14819"/>
                </a:lnTo>
                <a:lnTo>
                  <a:pt x="1484" y="14941"/>
                </a:lnTo>
                <a:lnTo>
                  <a:pt x="1071" y="15087"/>
                </a:lnTo>
                <a:lnTo>
                  <a:pt x="657" y="15282"/>
                </a:lnTo>
                <a:lnTo>
                  <a:pt x="487" y="15379"/>
                </a:lnTo>
                <a:lnTo>
                  <a:pt x="341" y="15476"/>
                </a:lnTo>
                <a:lnTo>
                  <a:pt x="219" y="15574"/>
                </a:lnTo>
                <a:lnTo>
                  <a:pt x="122" y="15695"/>
                </a:lnTo>
                <a:lnTo>
                  <a:pt x="49" y="15841"/>
                </a:lnTo>
                <a:lnTo>
                  <a:pt x="24" y="15963"/>
                </a:lnTo>
                <a:lnTo>
                  <a:pt x="0" y="16109"/>
                </a:lnTo>
                <a:lnTo>
                  <a:pt x="0" y="16255"/>
                </a:lnTo>
                <a:lnTo>
                  <a:pt x="24" y="16376"/>
                </a:lnTo>
                <a:lnTo>
                  <a:pt x="49" y="16522"/>
                </a:lnTo>
                <a:lnTo>
                  <a:pt x="122" y="16668"/>
                </a:lnTo>
                <a:lnTo>
                  <a:pt x="195" y="16790"/>
                </a:lnTo>
                <a:lnTo>
                  <a:pt x="292" y="16936"/>
                </a:lnTo>
                <a:lnTo>
                  <a:pt x="389" y="17058"/>
                </a:lnTo>
                <a:lnTo>
                  <a:pt x="511" y="17179"/>
                </a:lnTo>
                <a:lnTo>
                  <a:pt x="633" y="17301"/>
                </a:lnTo>
                <a:lnTo>
                  <a:pt x="827" y="17423"/>
                </a:lnTo>
                <a:lnTo>
                  <a:pt x="1046" y="17544"/>
                </a:lnTo>
                <a:lnTo>
                  <a:pt x="1241" y="17642"/>
                </a:lnTo>
                <a:lnTo>
                  <a:pt x="1460" y="17739"/>
                </a:lnTo>
                <a:lnTo>
                  <a:pt x="1922" y="17885"/>
                </a:lnTo>
                <a:lnTo>
                  <a:pt x="2409" y="18007"/>
                </a:lnTo>
                <a:lnTo>
                  <a:pt x="2896" y="18080"/>
                </a:lnTo>
                <a:lnTo>
                  <a:pt x="3382" y="18128"/>
                </a:lnTo>
                <a:lnTo>
                  <a:pt x="4331" y="18226"/>
                </a:lnTo>
                <a:lnTo>
                  <a:pt x="5451" y="18299"/>
                </a:lnTo>
                <a:lnTo>
                  <a:pt x="6570" y="18347"/>
                </a:lnTo>
                <a:lnTo>
                  <a:pt x="8833" y="18396"/>
                </a:lnTo>
                <a:lnTo>
                  <a:pt x="9928" y="18420"/>
                </a:lnTo>
                <a:lnTo>
                  <a:pt x="11047" y="18420"/>
                </a:lnTo>
                <a:lnTo>
                  <a:pt x="12142" y="18396"/>
                </a:lnTo>
                <a:lnTo>
                  <a:pt x="13261" y="18347"/>
                </a:lnTo>
                <a:lnTo>
                  <a:pt x="13675" y="18323"/>
                </a:lnTo>
                <a:lnTo>
                  <a:pt x="14113" y="18274"/>
                </a:lnTo>
                <a:lnTo>
                  <a:pt x="14527" y="18201"/>
                </a:lnTo>
                <a:lnTo>
                  <a:pt x="14965" y="18128"/>
                </a:lnTo>
                <a:lnTo>
                  <a:pt x="15378" y="18007"/>
                </a:lnTo>
                <a:lnTo>
                  <a:pt x="15767" y="17861"/>
                </a:lnTo>
                <a:lnTo>
                  <a:pt x="16157" y="17690"/>
                </a:lnTo>
                <a:lnTo>
                  <a:pt x="16546" y="17471"/>
                </a:lnTo>
                <a:lnTo>
                  <a:pt x="16814" y="17277"/>
                </a:lnTo>
                <a:lnTo>
                  <a:pt x="17057" y="17033"/>
                </a:lnTo>
                <a:lnTo>
                  <a:pt x="17276" y="16766"/>
                </a:lnTo>
                <a:lnTo>
                  <a:pt x="17349" y="16620"/>
                </a:lnTo>
                <a:lnTo>
                  <a:pt x="17422" y="16474"/>
                </a:lnTo>
                <a:lnTo>
                  <a:pt x="17471" y="16328"/>
                </a:lnTo>
                <a:lnTo>
                  <a:pt x="17495" y="16157"/>
                </a:lnTo>
                <a:lnTo>
                  <a:pt x="17495" y="16012"/>
                </a:lnTo>
                <a:lnTo>
                  <a:pt x="17471" y="15866"/>
                </a:lnTo>
                <a:lnTo>
                  <a:pt x="17398" y="15720"/>
                </a:lnTo>
                <a:lnTo>
                  <a:pt x="17325" y="15598"/>
                </a:lnTo>
                <a:lnTo>
                  <a:pt x="17179" y="15452"/>
                </a:lnTo>
                <a:lnTo>
                  <a:pt x="17033" y="15330"/>
                </a:lnTo>
                <a:lnTo>
                  <a:pt x="16692" y="15111"/>
                </a:lnTo>
                <a:lnTo>
                  <a:pt x="16327" y="14941"/>
                </a:lnTo>
                <a:lnTo>
                  <a:pt x="15938" y="14795"/>
                </a:lnTo>
                <a:lnTo>
                  <a:pt x="15524" y="14673"/>
                </a:lnTo>
                <a:lnTo>
                  <a:pt x="15110" y="14576"/>
                </a:lnTo>
                <a:lnTo>
                  <a:pt x="14697" y="14503"/>
                </a:lnTo>
                <a:lnTo>
                  <a:pt x="14283" y="14454"/>
                </a:lnTo>
                <a:lnTo>
                  <a:pt x="13870" y="14406"/>
                </a:lnTo>
                <a:lnTo>
                  <a:pt x="14040" y="13968"/>
                </a:lnTo>
                <a:lnTo>
                  <a:pt x="14186" y="13530"/>
                </a:lnTo>
                <a:lnTo>
                  <a:pt x="14454" y="12629"/>
                </a:lnTo>
                <a:lnTo>
                  <a:pt x="14794" y="11340"/>
                </a:lnTo>
                <a:lnTo>
                  <a:pt x="14916" y="10683"/>
                </a:lnTo>
                <a:lnTo>
                  <a:pt x="15038" y="10026"/>
                </a:lnTo>
                <a:lnTo>
                  <a:pt x="15135" y="9417"/>
                </a:lnTo>
                <a:lnTo>
                  <a:pt x="15159" y="9077"/>
                </a:lnTo>
                <a:lnTo>
                  <a:pt x="15159" y="8760"/>
                </a:lnTo>
                <a:lnTo>
                  <a:pt x="15159" y="8444"/>
                </a:lnTo>
                <a:lnTo>
                  <a:pt x="15110" y="8128"/>
                </a:lnTo>
                <a:lnTo>
                  <a:pt x="15038" y="7836"/>
                </a:lnTo>
                <a:lnTo>
                  <a:pt x="14940" y="7544"/>
                </a:lnTo>
                <a:lnTo>
                  <a:pt x="14916" y="7495"/>
                </a:lnTo>
                <a:lnTo>
                  <a:pt x="14892" y="7471"/>
                </a:lnTo>
                <a:lnTo>
                  <a:pt x="14794" y="7447"/>
                </a:lnTo>
                <a:lnTo>
                  <a:pt x="14746" y="7325"/>
                </a:lnTo>
                <a:lnTo>
                  <a:pt x="14673" y="7228"/>
                </a:lnTo>
                <a:lnTo>
                  <a:pt x="14600" y="7130"/>
                </a:lnTo>
                <a:lnTo>
                  <a:pt x="14478" y="7057"/>
                </a:lnTo>
                <a:lnTo>
                  <a:pt x="14235" y="6936"/>
                </a:lnTo>
                <a:lnTo>
                  <a:pt x="13943" y="6863"/>
                </a:lnTo>
                <a:lnTo>
                  <a:pt x="13626" y="6790"/>
                </a:lnTo>
                <a:lnTo>
                  <a:pt x="13310" y="6765"/>
                </a:lnTo>
                <a:lnTo>
                  <a:pt x="12823" y="6717"/>
                </a:lnTo>
                <a:lnTo>
                  <a:pt x="11899" y="6595"/>
                </a:lnTo>
                <a:lnTo>
                  <a:pt x="10950" y="6522"/>
                </a:lnTo>
                <a:lnTo>
                  <a:pt x="10025" y="6498"/>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1700925" y="1399800"/>
            <a:ext cx="5742300" cy="819900"/>
          </a:xfrm>
          <a:prstGeom prst="rect">
            <a:avLst/>
          </a:prstGeom>
        </p:spPr>
        <p:txBody>
          <a:bodyPr wrap="square" lIns="91425" tIns="91425" rIns="91425" bIns="91425" anchor="t" anchorCtr="0">
            <a:noAutofit/>
          </a:bodyPr>
          <a:lstStyle/>
          <a:p>
            <a:pPr marL="0" lvl="0" indent="0">
              <a:spcBef>
                <a:spcPts val="0"/>
              </a:spcBef>
              <a:buNone/>
            </a:pPr>
            <a:r>
              <a:rPr lang="en-US" dirty="0" smtClean="0"/>
              <a:t>Transparency is a start!</a:t>
            </a:r>
          </a:p>
          <a:p>
            <a:pPr marL="0" lvl="0" indent="0">
              <a:spcBef>
                <a:spcPts val="0"/>
              </a:spcBef>
              <a:buNone/>
            </a:pPr>
            <a:endParaRPr lang="en-US" sz="2000" dirty="0" smtClean="0"/>
          </a:p>
          <a:p>
            <a:pPr marL="0" lvl="0" indent="0">
              <a:spcBef>
                <a:spcPts val="0"/>
              </a:spcBef>
              <a:buNone/>
            </a:pPr>
            <a:r>
              <a:rPr lang="en-US" sz="2000" dirty="0" smtClean="0"/>
              <a:t>Transparency may result in public outrage or acceptance. </a:t>
            </a:r>
            <a:r>
              <a:rPr lang="en-US" sz="2000" dirty="0" smtClean="0"/>
              <a:t>We need to </a:t>
            </a:r>
            <a:r>
              <a:rPr lang="en-US" sz="2000" dirty="0" smtClean="0"/>
              <a:t>start with disclosure.</a:t>
            </a:r>
          </a:p>
          <a:p>
            <a:pPr marL="0" lvl="0" indent="0">
              <a:spcBef>
                <a:spcPts val="0"/>
              </a:spcBef>
              <a:buNone/>
            </a:pPr>
            <a:endParaRPr lang="en-US" sz="2000" dirty="0"/>
          </a:p>
          <a:p>
            <a:pPr marL="0" lvl="0" indent="0">
              <a:spcBef>
                <a:spcPts val="0"/>
              </a:spcBef>
              <a:buNone/>
            </a:pPr>
            <a:r>
              <a:rPr lang="en-US" sz="2000" dirty="0" smtClean="0"/>
              <a:t>Knowing is half the battle…</a:t>
            </a:r>
            <a:endParaRPr lang="en" sz="2000" dirty="0"/>
          </a:p>
        </p:txBody>
      </p:sp>
    </p:spTree>
    <p:extLst>
      <p:ext uri="{BB962C8B-B14F-4D97-AF65-F5344CB8AC3E}">
        <p14:creationId xmlns:p14="http://schemas.microsoft.com/office/powerpoint/2010/main" val="3809043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ctrTitle"/>
          </p:nvPr>
        </p:nvSpPr>
        <p:spPr>
          <a:xfrm>
            <a:off x="685800" y="1964342"/>
            <a:ext cx="7772400" cy="1159800"/>
          </a:xfrm>
          <a:prstGeom prst="rect">
            <a:avLst/>
          </a:prstGeom>
        </p:spPr>
        <p:txBody>
          <a:bodyPr wrap="square" lIns="91425" tIns="91425" rIns="91425" bIns="91425" anchor="b" anchorCtr="0">
            <a:noAutofit/>
          </a:bodyPr>
          <a:lstStyle/>
          <a:p>
            <a:pPr marL="0" lvl="0" indent="0" rtl="0">
              <a:spcBef>
                <a:spcPts val="0"/>
              </a:spcBef>
              <a:buNone/>
            </a:pPr>
            <a:r>
              <a:rPr lang="en" sz="6000" dirty="0" smtClean="0"/>
              <a:t>2.</a:t>
            </a:r>
            <a:endParaRPr lang="en" sz="6000" dirty="0"/>
          </a:p>
          <a:p>
            <a:pPr marL="0" lvl="0" indent="0" rtl="0">
              <a:spcBef>
                <a:spcPts val="0"/>
              </a:spcBef>
              <a:buNone/>
            </a:pPr>
            <a:endParaRPr dirty="0"/>
          </a:p>
          <a:p>
            <a:pPr marL="0" lvl="0" indent="0" rtl="0">
              <a:spcBef>
                <a:spcPts val="0"/>
              </a:spcBef>
              <a:buNone/>
            </a:pPr>
            <a:r>
              <a:rPr lang="en" dirty="0" smtClean="0"/>
              <a:t>Verification</a:t>
            </a:r>
            <a:endParaRPr lang="en" dirty="0"/>
          </a:p>
        </p:txBody>
      </p:sp>
      <p:sp>
        <p:nvSpPr>
          <p:cNvPr id="71" name="Shape 71"/>
          <p:cNvSpPr txBox="1">
            <a:spLocks noGrp="1"/>
          </p:cNvSpPr>
          <p:nvPr>
            <p:ph type="subTitle" idx="1"/>
          </p:nvPr>
        </p:nvSpPr>
        <p:spPr>
          <a:xfrm>
            <a:off x="685800" y="3144853"/>
            <a:ext cx="7772400" cy="784800"/>
          </a:xfrm>
          <a:prstGeom prst="rect">
            <a:avLst/>
          </a:prstGeom>
        </p:spPr>
        <p:txBody>
          <a:bodyPr wrap="square" lIns="91425" tIns="91425" rIns="91425" bIns="91425" anchor="t" anchorCtr="0">
            <a:noAutofit/>
          </a:bodyPr>
          <a:lstStyle/>
          <a:p>
            <a:pPr marL="0" lvl="0" indent="0" rtl="0">
              <a:spcBef>
                <a:spcPts val="0"/>
              </a:spcBef>
              <a:buNone/>
            </a:pPr>
            <a:r>
              <a:rPr lang="en" dirty="0" smtClean="0"/>
              <a:t>“Trust but verify”</a:t>
            </a:r>
            <a:endParaRPr lang="en" dirty="0"/>
          </a:p>
        </p:txBody>
      </p:sp>
      <p:sp>
        <p:nvSpPr>
          <p:cNvPr id="72" name="Shape 72"/>
          <p:cNvSpPr/>
          <p:nvPr/>
        </p:nvSpPr>
        <p:spPr>
          <a:xfrm>
            <a:off x="3617075" y="256025"/>
            <a:ext cx="1824693" cy="1702276"/>
          </a:xfrm>
          <a:custGeom>
            <a:avLst/>
            <a:gdLst/>
            <a:ahLst/>
            <a:cxnLst/>
            <a:rect l="0" t="0" r="0" b="0"/>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Tree>
    <p:extLst>
      <p:ext uri="{BB962C8B-B14F-4D97-AF65-F5344CB8AC3E}">
        <p14:creationId xmlns:p14="http://schemas.microsoft.com/office/powerpoint/2010/main" val="620335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457200" y="2169650"/>
            <a:ext cx="3994500" cy="2756100"/>
          </a:xfrm>
          <a:prstGeom prst="rect">
            <a:avLst/>
          </a:prstGeom>
        </p:spPr>
        <p:txBody>
          <a:bodyPr wrap="square" lIns="91425" tIns="91425" rIns="91425" bIns="91425" anchor="t" anchorCtr="0">
            <a:noAutofit/>
          </a:bodyPr>
          <a:lstStyle/>
          <a:p>
            <a:pPr marL="0" lvl="0" indent="0" rtl="0">
              <a:spcBef>
                <a:spcPts val="0"/>
              </a:spcBef>
              <a:buNone/>
            </a:pPr>
            <a:r>
              <a:rPr lang="en" dirty="0" smtClean="0"/>
              <a:t>PROBLEM</a:t>
            </a:r>
            <a:endParaRPr lang="en" dirty="0"/>
          </a:p>
          <a:p>
            <a:pPr marL="0" lvl="0" indent="0">
              <a:spcBef>
                <a:spcPts val="0"/>
              </a:spcBef>
              <a:buNone/>
            </a:pPr>
            <a:r>
              <a:rPr lang="en-US" dirty="0" smtClean="0"/>
              <a:t>If</a:t>
            </a:r>
            <a:r>
              <a:rPr lang="en" dirty="0" smtClean="0"/>
              <a:t> we have a global registry of “legitimate” weather modification experiments, AND we want to catch bad actors, </a:t>
            </a:r>
            <a:r>
              <a:rPr lang="en" dirty="0" smtClean="0">
                <a:solidFill>
                  <a:srgbClr val="FF0000"/>
                </a:solidFill>
              </a:rPr>
              <a:t>how do we detect </a:t>
            </a:r>
            <a:r>
              <a:rPr lang="en" dirty="0" smtClean="0">
                <a:solidFill>
                  <a:srgbClr val="FF0000"/>
                </a:solidFill>
              </a:rPr>
              <a:t>clandestine/military/secret </a:t>
            </a:r>
            <a:r>
              <a:rPr lang="en" dirty="0" smtClean="0">
                <a:solidFill>
                  <a:srgbClr val="FF0000"/>
                </a:solidFill>
              </a:rPr>
              <a:t>programs</a:t>
            </a:r>
            <a:r>
              <a:rPr lang="en" dirty="0" smtClean="0"/>
              <a:t>?</a:t>
            </a:r>
            <a:endParaRPr lang="en" dirty="0"/>
          </a:p>
        </p:txBody>
      </p:sp>
      <p:sp>
        <p:nvSpPr>
          <p:cNvPr id="107" name="Shape 107"/>
          <p:cNvSpPr txBox="1">
            <a:spLocks noGrp="1"/>
          </p:cNvSpPr>
          <p:nvPr>
            <p:ph type="title"/>
          </p:nvPr>
        </p:nvSpPr>
        <p:spPr>
          <a:xfrm>
            <a:off x="-6025" y="967975"/>
            <a:ext cx="9156000" cy="857400"/>
          </a:xfrm>
          <a:prstGeom prst="rect">
            <a:avLst/>
          </a:prstGeom>
        </p:spPr>
        <p:txBody>
          <a:bodyPr wrap="square" lIns="91425" tIns="91425" rIns="91425" bIns="91425" anchor="t" anchorCtr="0">
            <a:noAutofit/>
          </a:bodyPr>
          <a:lstStyle/>
          <a:p>
            <a:pPr marL="0" lvl="0" indent="0">
              <a:spcBef>
                <a:spcPts val="0"/>
              </a:spcBef>
              <a:buNone/>
            </a:pPr>
            <a:r>
              <a:rPr lang="en" dirty="0" smtClean="0"/>
              <a:t>ENMOD has no TEETH!</a:t>
            </a:r>
            <a:endParaRPr lang="en" dirty="0"/>
          </a:p>
        </p:txBody>
      </p:sp>
      <p:sp>
        <p:nvSpPr>
          <p:cNvPr id="108" name="Shape 108"/>
          <p:cNvSpPr txBox="1">
            <a:spLocks noGrp="1"/>
          </p:cNvSpPr>
          <p:nvPr>
            <p:ph type="body" idx="2"/>
          </p:nvPr>
        </p:nvSpPr>
        <p:spPr>
          <a:xfrm>
            <a:off x="4692275" y="2169650"/>
            <a:ext cx="3994500" cy="2756100"/>
          </a:xfrm>
          <a:prstGeom prst="rect">
            <a:avLst/>
          </a:prstGeom>
        </p:spPr>
        <p:txBody>
          <a:bodyPr wrap="square" lIns="91425" tIns="91425" rIns="91425" bIns="91425" anchor="t" anchorCtr="0">
            <a:noAutofit/>
          </a:bodyPr>
          <a:lstStyle/>
          <a:p>
            <a:pPr marL="0" lvl="0" indent="0" rtl="0">
              <a:spcBef>
                <a:spcPts val="0"/>
              </a:spcBef>
              <a:buNone/>
            </a:pPr>
            <a:r>
              <a:rPr lang="en" dirty="0" smtClean="0"/>
              <a:t>SOLUTION</a:t>
            </a:r>
            <a:endParaRPr lang="en" dirty="0"/>
          </a:p>
          <a:p>
            <a:pPr marL="0" lvl="0" indent="0">
              <a:spcBef>
                <a:spcPts val="0"/>
              </a:spcBef>
              <a:buNone/>
            </a:pPr>
            <a:r>
              <a:rPr lang="en" dirty="0" smtClean="0"/>
              <a:t>Combine atmospheric sensors worldwide into one super weather warfare detection system. (similar to nuclear monitoring by the CTBTO’s International Monitoring System)</a:t>
            </a:r>
          </a:p>
          <a:p>
            <a:pPr marL="0" lvl="0" indent="0">
              <a:spcBef>
                <a:spcPts val="0"/>
              </a:spcBef>
              <a:buNone/>
            </a:pPr>
            <a:endParaRPr lang="en" dirty="0"/>
          </a:p>
          <a:p>
            <a:pPr marL="0" lvl="0" indent="0">
              <a:spcBef>
                <a:spcPts val="0"/>
              </a:spcBef>
              <a:buNone/>
            </a:pPr>
            <a:r>
              <a:rPr lang="en" dirty="0" smtClean="0"/>
              <a:t>Augment that sensor network with a second, </a:t>
            </a:r>
            <a:r>
              <a:rPr lang="en" dirty="0" smtClean="0">
                <a:solidFill>
                  <a:srgbClr val="FF0000"/>
                </a:solidFill>
              </a:rPr>
              <a:t>CITIZEN-POWERED observational network</a:t>
            </a:r>
            <a:r>
              <a:rPr lang="en" dirty="0" smtClean="0"/>
              <a:t>!</a:t>
            </a:r>
          </a:p>
        </p:txBody>
      </p:sp>
      <p:sp>
        <p:nvSpPr>
          <p:cNvPr id="109" name="Shape 109"/>
          <p:cNvSpPr/>
          <p:nvPr/>
        </p:nvSpPr>
        <p:spPr>
          <a:xfrm>
            <a:off x="4141750" y="281249"/>
            <a:ext cx="788694" cy="805193"/>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110" name="Shape 110"/>
          <p:cNvSpPr/>
          <p:nvPr/>
        </p:nvSpPr>
        <p:spPr>
          <a:xfrm>
            <a:off x="4373895" y="506743"/>
            <a:ext cx="324416" cy="354204"/>
          </a:xfrm>
          <a:custGeom>
            <a:avLst/>
            <a:gdLst/>
            <a:ahLst/>
            <a:cxnLst/>
            <a:rect l="0" t="0" r="0" b="0"/>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Tree>
    <p:extLst>
      <p:ext uri="{BB962C8B-B14F-4D97-AF65-F5344CB8AC3E}">
        <p14:creationId xmlns:p14="http://schemas.microsoft.com/office/powerpoint/2010/main" val="1489796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ctrTitle" idx="4294967295"/>
          </p:nvPr>
        </p:nvSpPr>
        <p:spPr>
          <a:xfrm>
            <a:off x="685800" y="2497742"/>
            <a:ext cx="7772400" cy="1159800"/>
          </a:xfrm>
          <a:prstGeom prst="rect">
            <a:avLst/>
          </a:prstGeom>
        </p:spPr>
        <p:txBody>
          <a:bodyPr wrap="square" lIns="91425" tIns="91425" rIns="91425" bIns="91425" anchor="t" anchorCtr="0">
            <a:noAutofit/>
          </a:bodyPr>
          <a:lstStyle/>
          <a:p>
            <a:pPr marL="0" lvl="0" indent="0" algn="ctr" rtl="0">
              <a:spcBef>
                <a:spcPts val="0"/>
              </a:spcBef>
              <a:buNone/>
            </a:pPr>
            <a:r>
              <a:rPr lang="en" sz="4800" dirty="0" smtClean="0"/>
              <a:t>ClimateViewer</a:t>
            </a:r>
            <a:endParaRPr lang="en" sz="4800" dirty="0"/>
          </a:p>
        </p:txBody>
      </p:sp>
      <p:sp>
        <p:nvSpPr>
          <p:cNvPr id="91" name="Shape 91"/>
          <p:cNvSpPr txBox="1">
            <a:spLocks noGrp="1"/>
          </p:cNvSpPr>
          <p:nvPr>
            <p:ph type="subTitle" idx="4294967295"/>
          </p:nvPr>
        </p:nvSpPr>
        <p:spPr>
          <a:xfrm>
            <a:off x="2004000" y="3487750"/>
            <a:ext cx="5136000" cy="784800"/>
          </a:xfrm>
          <a:prstGeom prst="rect">
            <a:avLst/>
          </a:prstGeom>
        </p:spPr>
        <p:txBody>
          <a:bodyPr wrap="square" lIns="91425" tIns="91425" rIns="91425" bIns="91425" anchor="t" anchorCtr="0">
            <a:noAutofit/>
          </a:bodyPr>
          <a:lstStyle/>
          <a:p>
            <a:pPr lvl="0" algn="ctr">
              <a:spcBef>
                <a:spcPts val="0"/>
              </a:spcBef>
              <a:buNone/>
            </a:pPr>
            <a:r>
              <a:rPr lang="en" dirty="0" smtClean="0"/>
              <a:t>A </a:t>
            </a:r>
            <a:r>
              <a:rPr lang="en" dirty="0"/>
              <a:t>Citizen-Powered Earth Observing </a:t>
            </a:r>
            <a:r>
              <a:rPr lang="en" dirty="0" smtClean="0"/>
              <a:t/>
            </a:r>
            <a:br>
              <a:rPr lang="en" dirty="0" smtClean="0"/>
            </a:br>
            <a:r>
              <a:rPr lang="en" sz="2800" dirty="0" smtClean="0">
                <a:solidFill>
                  <a:srgbClr val="FF0000"/>
                </a:solidFill>
                <a:hlinkClick r:id="rId3"/>
              </a:rPr>
              <a:t>Sensor Network</a:t>
            </a:r>
            <a:r>
              <a:rPr lang="en" sz="2800" dirty="0" smtClean="0"/>
              <a:t/>
            </a:r>
            <a:br>
              <a:rPr lang="en" sz="2800" dirty="0" smtClean="0"/>
            </a:br>
            <a:r>
              <a:rPr lang="en" sz="1400" dirty="0" smtClean="0"/>
              <a:t>[ in your backyard ]</a:t>
            </a:r>
            <a:endParaRPr lang="en" sz="1400" dirty="0"/>
          </a:p>
        </p:txBody>
      </p:sp>
      <p:grpSp>
        <p:nvGrpSpPr>
          <p:cNvPr id="92" name="Shape 92"/>
          <p:cNvGrpSpPr/>
          <p:nvPr/>
        </p:nvGrpSpPr>
        <p:grpSpPr>
          <a:xfrm rot="-7230029">
            <a:off x="6083565" y="1796211"/>
            <a:ext cx="1516808" cy="960909"/>
            <a:chOff x="238125" y="1918825"/>
            <a:chExt cx="1042450" cy="660400"/>
          </a:xfrm>
        </p:grpSpPr>
        <p:sp>
          <p:nvSpPr>
            <p:cNvPr id="93" name="Shape 93"/>
            <p:cNvSpPr/>
            <p:nvPr/>
          </p:nvSpPr>
          <p:spPr>
            <a:xfrm>
              <a:off x="238125" y="1918825"/>
              <a:ext cx="966975" cy="660400"/>
            </a:xfrm>
            <a:custGeom>
              <a:avLst/>
              <a:gdLst/>
              <a:ahLst/>
              <a:cxnLst/>
              <a:rect l="0" t="0" r="0" b="0"/>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94" name="Shape 94"/>
            <p:cNvSpPr/>
            <p:nvPr/>
          </p:nvSpPr>
          <p:spPr>
            <a:xfrm>
              <a:off x="1091875" y="1951850"/>
              <a:ext cx="188700" cy="136800"/>
            </a:xfrm>
            <a:custGeom>
              <a:avLst/>
              <a:gdLst/>
              <a:ahLst/>
              <a:cxnLst/>
              <a:rect l="0" t="0" r="0" b="0"/>
              <a:pathLst>
                <a:path w="7548" h="5472" extrusionOk="0">
                  <a:moveTo>
                    <a:pt x="5000" y="0"/>
                  </a:moveTo>
                  <a:lnTo>
                    <a:pt x="4812" y="95"/>
                  </a:lnTo>
                  <a:lnTo>
                    <a:pt x="4717" y="95"/>
                  </a:lnTo>
                  <a:lnTo>
                    <a:pt x="4340" y="472"/>
                  </a:lnTo>
                  <a:lnTo>
                    <a:pt x="4057" y="566"/>
                  </a:lnTo>
                  <a:lnTo>
                    <a:pt x="3774" y="566"/>
                  </a:lnTo>
                  <a:lnTo>
                    <a:pt x="3397" y="378"/>
                  </a:lnTo>
                  <a:lnTo>
                    <a:pt x="3208" y="944"/>
                  </a:lnTo>
                  <a:lnTo>
                    <a:pt x="2548" y="1887"/>
                  </a:lnTo>
                  <a:lnTo>
                    <a:pt x="2170" y="2359"/>
                  </a:lnTo>
                  <a:lnTo>
                    <a:pt x="1793" y="2736"/>
                  </a:lnTo>
                  <a:lnTo>
                    <a:pt x="1415" y="2925"/>
                  </a:lnTo>
                  <a:lnTo>
                    <a:pt x="1321" y="2925"/>
                  </a:lnTo>
                  <a:lnTo>
                    <a:pt x="1227" y="2831"/>
                  </a:lnTo>
                  <a:lnTo>
                    <a:pt x="1321" y="3114"/>
                  </a:lnTo>
                  <a:lnTo>
                    <a:pt x="1132" y="3114"/>
                  </a:lnTo>
                  <a:lnTo>
                    <a:pt x="1227" y="3302"/>
                  </a:lnTo>
                  <a:lnTo>
                    <a:pt x="1227" y="3208"/>
                  </a:lnTo>
                  <a:lnTo>
                    <a:pt x="1321" y="3302"/>
                  </a:lnTo>
                  <a:lnTo>
                    <a:pt x="1510" y="3491"/>
                  </a:lnTo>
                  <a:lnTo>
                    <a:pt x="1321" y="3397"/>
                  </a:lnTo>
                  <a:lnTo>
                    <a:pt x="1132" y="3491"/>
                  </a:lnTo>
                  <a:lnTo>
                    <a:pt x="755" y="3963"/>
                  </a:lnTo>
                  <a:lnTo>
                    <a:pt x="472" y="4529"/>
                  </a:lnTo>
                  <a:lnTo>
                    <a:pt x="283" y="4623"/>
                  </a:lnTo>
                  <a:lnTo>
                    <a:pt x="0" y="4623"/>
                  </a:lnTo>
                  <a:lnTo>
                    <a:pt x="378" y="5095"/>
                  </a:lnTo>
                  <a:lnTo>
                    <a:pt x="944" y="5472"/>
                  </a:lnTo>
                  <a:lnTo>
                    <a:pt x="849" y="5378"/>
                  </a:lnTo>
                  <a:lnTo>
                    <a:pt x="944" y="5283"/>
                  </a:lnTo>
                  <a:lnTo>
                    <a:pt x="1132" y="5189"/>
                  </a:lnTo>
                  <a:lnTo>
                    <a:pt x="1321" y="5000"/>
                  </a:lnTo>
                  <a:lnTo>
                    <a:pt x="1321" y="4812"/>
                  </a:lnTo>
                  <a:lnTo>
                    <a:pt x="1227" y="4623"/>
                  </a:lnTo>
                  <a:lnTo>
                    <a:pt x="1227" y="4623"/>
                  </a:lnTo>
                  <a:lnTo>
                    <a:pt x="1510" y="4812"/>
                  </a:lnTo>
                  <a:lnTo>
                    <a:pt x="1415" y="4717"/>
                  </a:lnTo>
                  <a:lnTo>
                    <a:pt x="1415" y="4717"/>
                  </a:lnTo>
                  <a:lnTo>
                    <a:pt x="1604" y="4812"/>
                  </a:lnTo>
                  <a:lnTo>
                    <a:pt x="1698" y="4906"/>
                  </a:lnTo>
                  <a:lnTo>
                    <a:pt x="1604" y="4717"/>
                  </a:lnTo>
                  <a:lnTo>
                    <a:pt x="1415" y="4151"/>
                  </a:lnTo>
                  <a:lnTo>
                    <a:pt x="1510" y="4340"/>
                  </a:lnTo>
                  <a:lnTo>
                    <a:pt x="1887" y="4529"/>
                  </a:lnTo>
                  <a:lnTo>
                    <a:pt x="4812" y="1321"/>
                  </a:lnTo>
                  <a:lnTo>
                    <a:pt x="4812" y="1415"/>
                  </a:lnTo>
                  <a:lnTo>
                    <a:pt x="4812" y="1510"/>
                  </a:lnTo>
                  <a:lnTo>
                    <a:pt x="5095" y="1510"/>
                  </a:lnTo>
                  <a:lnTo>
                    <a:pt x="5000" y="1604"/>
                  </a:lnTo>
                  <a:lnTo>
                    <a:pt x="5000" y="1698"/>
                  </a:lnTo>
                  <a:lnTo>
                    <a:pt x="5189" y="1981"/>
                  </a:lnTo>
                  <a:lnTo>
                    <a:pt x="5472" y="2264"/>
                  </a:lnTo>
                  <a:lnTo>
                    <a:pt x="5661" y="2264"/>
                  </a:lnTo>
                  <a:lnTo>
                    <a:pt x="5944" y="2170"/>
                  </a:lnTo>
                  <a:lnTo>
                    <a:pt x="5661" y="2359"/>
                  </a:lnTo>
                  <a:lnTo>
                    <a:pt x="5566" y="2453"/>
                  </a:lnTo>
                  <a:lnTo>
                    <a:pt x="5566" y="2642"/>
                  </a:lnTo>
                  <a:lnTo>
                    <a:pt x="5661" y="2736"/>
                  </a:lnTo>
                  <a:lnTo>
                    <a:pt x="5944" y="2831"/>
                  </a:lnTo>
                  <a:lnTo>
                    <a:pt x="6132" y="2831"/>
                  </a:lnTo>
                  <a:lnTo>
                    <a:pt x="6227" y="3114"/>
                  </a:lnTo>
                  <a:lnTo>
                    <a:pt x="6415" y="3585"/>
                  </a:lnTo>
                  <a:lnTo>
                    <a:pt x="6698" y="4057"/>
                  </a:lnTo>
                  <a:lnTo>
                    <a:pt x="6887" y="4151"/>
                  </a:lnTo>
                  <a:lnTo>
                    <a:pt x="7076" y="4151"/>
                  </a:lnTo>
                  <a:lnTo>
                    <a:pt x="6887" y="4340"/>
                  </a:lnTo>
                  <a:lnTo>
                    <a:pt x="6793" y="4434"/>
                  </a:lnTo>
                  <a:lnTo>
                    <a:pt x="6887" y="4529"/>
                  </a:lnTo>
                  <a:lnTo>
                    <a:pt x="7076" y="4717"/>
                  </a:lnTo>
                  <a:lnTo>
                    <a:pt x="7453" y="4812"/>
                  </a:lnTo>
                  <a:lnTo>
                    <a:pt x="7264" y="5000"/>
                  </a:lnTo>
                  <a:lnTo>
                    <a:pt x="7076" y="5095"/>
                  </a:lnTo>
                  <a:lnTo>
                    <a:pt x="7359" y="5095"/>
                  </a:lnTo>
                  <a:lnTo>
                    <a:pt x="7547" y="4717"/>
                  </a:lnTo>
                  <a:lnTo>
                    <a:pt x="7453" y="4623"/>
                  </a:lnTo>
                  <a:lnTo>
                    <a:pt x="7264" y="4717"/>
                  </a:lnTo>
                  <a:lnTo>
                    <a:pt x="7453" y="4434"/>
                  </a:lnTo>
                  <a:lnTo>
                    <a:pt x="7453" y="4340"/>
                  </a:lnTo>
                  <a:lnTo>
                    <a:pt x="7453" y="4151"/>
                  </a:lnTo>
                  <a:lnTo>
                    <a:pt x="7170" y="3963"/>
                  </a:lnTo>
                  <a:lnTo>
                    <a:pt x="6793" y="3868"/>
                  </a:lnTo>
                  <a:lnTo>
                    <a:pt x="6981" y="3774"/>
                  </a:lnTo>
                  <a:lnTo>
                    <a:pt x="7264" y="3585"/>
                  </a:lnTo>
                  <a:lnTo>
                    <a:pt x="6981" y="3114"/>
                  </a:lnTo>
                  <a:lnTo>
                    <a:pt x="6698" y="2831"/>
                  </a:lnTo>
                  <a:lnTo>
                    <a:pt x="6415" y="2642"/>
                  </a:lnTo>
                  <a:lnTo>
                    <a:pt x="6604" y="2264"/>
                  </a:lnTo>
                  <a:lnTo>
                    <a:pt x="6887" y="1981"/>
                  </a:lnTo>
                  <a:lnTo>
                    <a:pt x="6415" y="2076"/>
                  </a:lnTo>
                  <a:lnTo>
                    <a:pt x="6604" y="1887"/>
                  </a:lnTo>
                  <a:lnTo>
                    <a:pt x="6227" y="1887"/>
                  </a:lnTo>
                  <a:lnTo>
                    <a:pt x="6415" y="1698"/>
                  </a:lnTo>
                  <a:lnTo>
                    <a:pt x="6510" y="1604"/>
                  </a:lnTo>
                  <a:lnTo>
                    <a:pt x="6510" y="1510"/>
                  </a:lnTo>
                  <a:lnTo>
                    <a:pt x="6227" y="1604"/>
                  </a:lnTo>
                  <a:lnTo>
                    <a:pt x="6132" y="1793"/>
                  </a:lnTo>
                  <a:lnTo>
                    <a:pt x="6132" y="1510"/>
                  </a:lnTo>
                  <a:lnTo>
                    <a:pt x="6038" y="1321"/>
                  </a:lnTo>
                  <a:lnTo>
                    <a:pt x="5755" y="944"/>
                  </a:lnTo>
                  <a:lnTo>
                    <a:pt x="5283" y="566"/>
                  </a:lnTo>
                  <a:lnTo>
                    <a:pt x="5095" y="283"/>
                  </a:lnTo>
                  <a:lnTo>
                    <a:pt x="5000"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grpSp>
      <p:grpSp>
        <p:nvGrpSpPr>
          <p:cNvPr id="95" name="Shape 95"/>
          <p:cNvGrpSpPr/>
          <p:nvPr/>
        </p:nvGrpSpPr>
        <p:grpSpPr>
          <a:xfrm rot="4843953" flipH="1">
            <a:off x="2064273" y="1817152"/>
            <a:ext cx="1166676" cy="1032863"/>
            <a:chOff x="1113100" y="2199475"/>
            <a:chExt cx="801900" cy="709925"/>
          </a:xfrm>
        </p:grpSpPr>
        <p:sp>
          <p:nvSpPr>
            <p:cNvPr id="96" name="Shape 96"/>
            <p:cNvSpPr/>
            <p:nvPr/>
          </p:nvSpPr>
          <p:spPr>
            <a:xfrm>
              <a:off x="1113100" y="2291450"/>
              <a:ext cx="735850" cy="617950"/>
            </a:xfrm>
            <a:custGeom>
              <a:avLst/>
              <a:gdLst/>
              <a:ahLst/>
              <a:cxnLst/>
              <a:rect l="0" t="0" r="0" b="0"/>
              <a:pathLst>
                <a:path w="29434" h="24718" extrusionOk="0">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97" name="Shape 97"/>
            <p:cNvSpPr/>
            <p:nvPr/>
          </p:nvSpPr>
          <p:spPr>
            <a:xfrm>
              <a:off x="1745175" y="2199475"/>
              <a:ext cx="169825" cy="162775"/>
            </a:xfrm>
            <a:custGeom>
              <a:avLst/>
              <a:gdLst/>
              <a:ahLst/>
              <a:cxnLst/>
              <a:rect l="0" t="0" r="0" b="0"/>
              <a:pathLst>
                <a:path w="6793" h="6511" extrusionOk="0">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grpSp>
      <p:grpSp>
        <p:nvGrpSpPr>
          <p:cNvPr id="98" name="Shape 98"/>
          <p:cNvGrpSpPr/>
          <p:nvPr/>
        </p:nvGrpSpPr>
        <p:grpSpPr>
          <a:xfrm rot="2011211">
            <a:off x="2656279" y="880731"/>
            <a:ext cx="1046869" cy="269659"/>
            <a:chOff x="271125" y="812725"/>
            <a:chExt cx="766525" cy="221725"/>
          </a:xfrm>
        </p:grpSpPr>
        <p:sp>
          <p:nvSpPr>
            <p:cNvPr id="99" name="Shape 99"/>
            <p:cNvSpPr/>
            <p:nvPr/>
          </p:nvSpPr>
          <p:spPr>
            <a:xfrm>
              <a:off x="271125" y="921200"/>
              <a:ext cx="695775" cy="70775"/>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100" name="Shape 100"/>
            <p:cNvSpPr/>
            <p:nvPr/>
          </p:nvSpPr>
          <p:spPr>
            <a:xfrm>
              <a:off x="858375" y="812725"/>
              <a:ext cx="179275" cy="221725"/>
            </a:xfrm>
            <a:custGeom>
              <a:avLst/>
              <a:gdLst/>
              <a:ahLst/>
              <a:cxnLst/>
              <a:rect l="0" t="0" r="0" b="0"/>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grpSp>
      <p:sp>
        <p:nvSpPr>
          <p:cNvPr id="14" name="Shape 346"/>
          <p:cNvSpPr/>
          <p:nvPr/>
        </p:nvSpPr>
        <p:spPr>
          <a:xfrm>
            <a:off x="3662274" y="590550"/>
            <a:ext cx="1984422" cy="1999409"/>
          </a:xfrm>
          <a:custGeom>
            <a:avLst/>
            <a:gdLst/>
            <a:ahLst/>
            <a:cxnLst/>
            <a:rect l="0" t="0" r="0" b="0"/>
            <a:pathLst>
              <a:path w="19200" h="19345" extrusionOk="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15" name="Shape 365"/>
          <p:cNvSpPr/>
          <p:nvPr/>
        </p:nvSpPr>
        <p:spPr>
          <a:xfrm>
            <a:off x="3124200" y="1509510"/>
            <a:ext cx="485006" cy="464266"/>
          </a:xfrm>
          <a:custGeom>
            <a:avLst/>
            <a:gdLst/>
            <a:ahLst/>
            <a:cxnLst/>
            <a:rect l="0" t="0" r="0" b="0"/>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rgbClr val="FF0000"/>
          </a:solidFill>
          <a:ln>
            <a:noFill/>
          </a:ln>
        </p:spPr>
        <p:txBody>
          <a:bodyPr wrap="square" lIns="91425" tIns="91425" rIns="91425" bIns="91425" anchor="ctr" anchorCtr="0">
            <a:noAutofit/>
          </a:bodyPr>
          <a:lstStyle/>
          <a:p>
            <a:pPr marL="0" lvl="0" indent="0">
              <a:spcBef>
                <a:spcPts val="0"/>
              </a:spcBef>
              <a:buNone/>
            </a:pPr>
            <a:endParaRPr>
              <a:solidFill>
                <a:srgbClr val="FF0000"/>
              </a:solidFill>
            </a:endParaRPr>
          </a:p>
        </p:txBody>
      </p:sp>
      <p:sp>
        <p:nvSpPr>
          <p:cNvPr id="16" name="Shape 365"/>
          <p:cNvSpPr/>
          <p:nvPr/>
        </p:nvSpPr>
        <p:spPr>
          <a:xfrm>
            <a:off x="5586064" y="2174823"/>
            <a:ext cx="485006" cy="464266"/>
          </a:xfrm>
          <a:custGeom>
            <a:avLst/>
            <a:gdLst/>
            <a:ahLst/>
            <a:cxnLst/>
            <a:rect l="0" t="0" r="0" b="0"/>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rgbClr val="FF0000"/>
          </a:solidFill>
          <a:ln>
            <a:noFill/>
          </a:ln>
        </p:spPr>
        <p:txBody>
          <a:bodyPr wrap="square" lIns="91425" tIns="91425" rIns="91425" bIns="91425" anchor="ctr" anchorCtr="0">
            <a:noAutofit/>
          </a:bodyPr>
          <a:lstStyle/>
          <a:p>
            <a:pPr marL="0" lvl="0" indent="0">
              <a:spcBef>
                <a:spcPts val="0"/>
              </a:spcBef>
              <a:buNone/>
            </a:pPr>
            <a:endParaRPr/>
          </a:p>
        </p:txBody>
      </p:sp>
      <p:sp>
        <p:nvSpPr>
          <p:cNvPr id="17" name="Shape 365"/>
          <p:cNvSpPr/>
          <p:nvPr/>
        </p:nvSpPr>
        <p:spPr>
          <a:xfrm>
            <a:off x="5584727" y="590550"/>
            <a:ext cx="485006" cy="464266"/>
          </a:xfrm>
          <a:custGeom>
            <a:avLst/>
            <a:gdLst/>
            <a:ahLst/>
            <a:cxnLst/>
            <a:rect l="0" t="0" r="0" b="0"/>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rgbClr val="FF0000"/>
          </a:solidFill>
          <a:ln>
            <a:noFill/>
          </a:ln>
        </p:spPr>
        <p:txBody>
          <a:bodyPr wrap="square" lIns="91425" tIns="91425" rIns="91425" bIns="91425" anchor="ctr" anchorCtr="0">
            <a:noAutofit/>
          </a:bodyPr>
          <a:lstStyle/>
          <a:p>
            <a:pPr marL="0" lvl="0" indent="0">
              <a:spcBef>
                <a:spcPts val="0"/>
              </a:spcBef>
              <a:buNone/>
            </a:pP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6025" y="967975"/>
            <a:ext cx="9156000" cy="857400"/>
          </a:xfrm>
          <a:prstGeom prst="rect">
            <a:avLst/>
          </a:prstGeom>
        </p:spPr>
        <p:txBody>
          <a:bodyPr wrap="square" lIns="91425" tIns="91425" rIns="91425" bIns="91425" anchor="t" anchorCtr="0">
            <a:noAutofit/>
          </a:bodyPr>
          <a:lstStyle/>
          <a:p>
            <a:pPr marL="0" lvl="0" indent="0">
              <a:spcBef>
                <a:spcPts val="0"/>
              </a:spcBef>
              <a:buNone/>
            </a:pPr>
            <a:r>
              <a:rPr lang="en" dirty="0" smtClean="0"/>
              <a:t>What is a Sensor?</a:t>
            </a:r>
            <a:endParaRPr lang="en" dirty="0"/>
          </a:p>
        </p:txBody>
      </p:sp>
      <p:sp>
        <p:nvSpPr>
          <p:cNvPr id="83" name="Shape 83"/>
          <p:cNvSpPr txBox="1">
            <a:spLocks noGrp="1"/>
          </p:cNvSpPr>
          <p:nvPr>
            <p:ph type="body" idx="1"/>
          </p:nvPr>
        </p:nvSpPr>
        <p:spPr>
          <a:xfrm>
            <a:off x="457200" y="1563400"/>
            <a:ext cx="8229600" cy="2503200"/>
          </a:xfrm>
          <a:prstGeom prst="rect">
            <a:avLst/>
          </a:prstGeom>
        </p:spPr>
        <p:txBody>
          <a:bodyPr wrap="square" lIns="91425" tIns="91425" rIns="91425" bIns="91425" anchor="t" anchorCtr="0">
            <a:noAutofit/>
          </a:bodyPr>
          <a:lstStyle/>
          <a:p>
            <a:pPr marL="101600" lvl="0">
              <a:buNone/>
            </a:pPr>
            <a:r>
              <a:rPr lang="en-US" dirty="0" smtClean="0"/>
              <a:t>DEFINITION: a </a:t>
            </a:r>
            <a:r>
              <a:rPr lang="en-US" dirty="0"/>
              <a:t>device that </a:t>
            </a:r>
            <a:r>
              <a:rPr lang="en-US" u="sng" dirty="0">
                <a:solidFill>
                  <a:srgbClr val="FF0000"/>
                </a:solidFill>
              </a:rPr>
              <a:t>detects</a:t>
            </a:r>
            <a:r>
              <a:rPr lang="en-US" dirty="0">
                <a:solidFill>
                  <a:srgbClr val="FF0000"/>
                </a:solidFill>
              </a:rPr>
              <a:t> or </a:t>
            </a:r>
            <a:r>
              <a:rPr lang="en-US" u="sng" dirty="0">
                <a:solidFill>
                  <a:srgbClr val="FF0000"/>
                </a:solidFill>
              </a:rPr>
              <a:t>measures</a:t>
            </a:r>
            <a:r>
              <a:rPr lang="en-US" dirty="0">
                <a:solidFill>
                  <a:srgbClr val="FF0000"/>
                </a:solidFill>
              </a:rPr>
              <a:t> a physical property and records</a:t>
            </a:r>
            <a:r>
              <a:rPr lang="en-US" dirty="0"/>
              <a:t>, indicates, or otherwise responds to it</a:t>
            </a:r>
            <a:r>
              <a:rPr lang="en-US" dirty="0" smtClean="0"/>
              <a:t>.</a:t>
            </a:r>
          </a:p>
          <a:p>
            <a:pPr marL="101600" lvl="0">
              <a:buNone/>
            </a:pPr>
            <a:endParaRPr lang="en-US" dirty="0"/>
          </a:p>
          <a:p>
            <a:pPr marL="101600" lvl="0">
              <a:buNone/>
            </a:pPr>
            <a:r>
              <a:rPr lang="en-US" dirty="0" smtClean="0"/>
              <a:t>Sensors are senses for robots: </a:t>
            </a:r>
            <a:r>
              <a:rPr lang="en-US" dirty="0"/>
              <a:t>taste, sight, touch, smell, and </a:t>
            </a:r>
            <a:r>
              <a:rPr lang="en-US" dirty="0" smtClean="0"/>
              <a:t>sound.</a:t>
            </a:r>
          </a:p>
          <a:p>
            <a:pPr marL="101600" lvl="0">
              <a:buNone/>
            </a:pPr>
            <a:endParaRPr lang="en-US" dirty="0"/>
          </a:p>
          <a:p>
            <a:pPr marL="101600" lvl="0">
              <a:buNone/>
            </a:pPr>
            <a:r>
              <a:rPr lang="en-US" dirty="0" smtClean="0"/>
              <a:t>Light sensors, wind sensors, </a:t>
            </a:r>
            <a:r>
              <a:rPr lang="en-US" dirty="0" err="1" smtClean="0"/>
              <a:t>geiger</a:t>
            </a:r>
            <a:r>
              <a:rPr lang="en-US" dirty="0" smtClean="0"/>
              <a:t> counters, video cameras, spectrometers,  and radio antennas are just a few examples of common sensors.</a:t>
            </a:r>
            <a:endParaRPr dirty="0"/>
          </a:p>
          <a:p>
            <a:pPr marL="0" lvl="0" indent="0">
              <a:spcBef>
                <a:spcPts val="0"/>
              </a:spcBef>
              <a:buNone/>
            </a:pPr>
            <a:r>
              <a:rPr lang="en" dirty="0" smtClean="0"/>
              <a:t> </a:t>
            </a:r>
            <a:endParaRPr lang="en" dirty="0"/>
          </a:p>
        </p:txBody>
      </p:sp>
      <p:sp>
        <p:nvSpPr>
          <p:cNvPr id="84" name="Shape 84"/>
          <p:cNvSpPr/>
          <p:nvPr/>
        </p:nvSpPr>
        <p:spPr>
          <a:xfrm>
            <a:off x="4141750" y="281249"/>
            <a:ext cx="788694" cy="805193"/>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85" name="Shape 85"/>
          <p:cNvSpPr/>
          <p:nvPr/>
        </p:nvSpPr>
        <p:spPr>
          <a:xfrm>
            <a:off x="4363252" y="476438"/>
            <a:ext cx="345681" cy="414830"/>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Tree>
    <p:extLst>
      <p:ext uri="{BB962C8B-B14F-4D97-AF65-F5344CB8AC3E}">
        <p14:creationId xmlns:p14="http://schemas.microsoft.com/office/powerpoint/2010/main" val="31165380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18" name="Shape 365"/>
          <p:cNvSpPr/>
          <p:nvPr/>
        </p:nvSpPr>
        <p:spPr>
          <a:xfrm rot="1486743">
            <a:off x="3572885" y="571314"/>
            <a:ext cx="2307174" cy="2284284"/>
          </a:xfrm>
          <a:custGeom>
            <a:avLst/>
            <a:gdLst/>
            <a:ahLst/>
            <a:cxnLst/>
            <a:rect l="0" t="0" r="0" b="0"/>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bg1">
              <a:lumMod val="75000"/>
            </a:schemeClr>
          </a:solidFill>
          <a:ln>
            <a:noFill/>
          </a:ln>
        </p:spPr>
        <p:txBody>
          <a:bodyPr wrap="square" lIns="91425" tIns="91425" rIns="91425" bIns="91425" anchor="ctr" anchorCtr="0">
            <a:noAutofit/>
          </a:bodyPr>
          <a:lstStyle/>
          <a:p>
            <a:pPr marL="0" lvl="0" indent="0">
              <a:spcBef>
                <a:spcPts val="0"/>
              </a:spcBef>
              <a:buNone/>
            </a:pPr>
            <a:endParaRPr>
              <a:solidFill>
                <a:srgbClr val="FF0000"/>
              </a:solidFill>
            </a:endParaRPr>
          </a:p>
        </p:txBody>
      </p:sp>
      <p:sp>
        <p:nvSpPr>
          <p:cNvPr id="90" name="Shape 90"/>
          <p:cNvSpPr txBox="1">
            <a:spLocks noGrp="1"/>
          </p:cNvSpPr>
          <p:nvPr>
            <p:ph type="ctrTitle" idx="4294967295"/>
          </p:nvPr>
        </p:nvSpPr>
        <p:spPr>
          <a:xfrm>
            <a:off x="685800" y="2639088"/>
            <a:ext cx="7772400" cy="1018453"/>
          </a:xfrm>
          <a:prstGeom prst="rect">
            <a:avLst/>
          </a:prstGeom>
        </p:spPr>
        <p:txBody>
          <a:bodyPr wrap="square" lIns="91425" tIns="91425" rIns="91425" bIns="91425" anchor="t" anchorCtr="0">
            <a:noAutofit/>
          </a:bodyPr>
          <a:lstStyle/>
          <a:p>
            <a:pPr marL="0" lvl="0" indent="0" algn="ctr" rtl="0">
              <a:spcBef>
                <a:spcPts val="0"/>
              </a:spcBef>
              <a:buNone/>
            </a:pPr>
            <a:r>
              <a:rPr lang="en" sz="3600" dirty="0" smtClean="0"/>
              <a:t>Decentralized IoT Network</a:t>
            </a:r>
            <a:endParaRPr lang="en" sz="3600" dirty="0"/>
          </a:p>
        </p:txBody>
      </p:sp>
      <p:sp>
        <p:nvSpPr>
          <p:cNvPr id="91" name="Shape 91"/>
          <p:cNvSpPr txBox="1">
            <a:spLocks noGrp="1"/>
          </p:cNvSpPr>
          <p:nvPr>
            <p:ph type="subTitle" idx="4294967295"/>
          </p:nvPr>
        </p:nvSpPr>
        <p:spPr>
          <a:xfrm>
            <a:off x="685800" y="3333750"/>
            <a:ext cx="7772400" cy="938800"/>
          </a:xfrm>
          <a:prstGeom prst="rect">
            <a:avLst/>
          </a:prstGeom>
        </p:spPr>
        <p:txBody>
          <a:bodyPr wrap="square" lIns="91425" tIns="91425" rIns="91425" bIns="91425" anchor="t" anchorCtr="0">
            <a:noAutofit/>
          </a:bodyPr>
          <a:lstStyle/>
          <a:p>
            <a:pPr lvl="0" algn="ctr">
              <a:spcBef>
                <a:spcPts val="0"/>
              </a:spcBef>
              <a:buNone/>
            </a:pPr>
            <a:r>
              <a:rPr lang="en" sz="1400" dirty="0" smtClean="0"/>
              <a:t>ClimateViewer </a:t>
            </a:r>
            <a:r>
              <a:rPr lang="en" sz="1400" dirty="0"/>
              <a:t>will </a:t>
            </a:r>
            <a:r>
              <a:rPr lang="en" sz="1400" dirty="0" smtClean="0"/>
              <a:t>connect people, robots, and sensors together to display their data in many ways: Graphs, Timelines, Maps, etc.</a:t>
            </a:r>
            <a:br>
              <a:rPr lang="en" sz="1400" dirty="0" smtClean="0"/>
            </a:br>
            <a:r>
              <a:rPr lang="en" sz="1400" dirty="0" smtClean="0"/>
              <a:t/>
            </a:r>
            <a:br>
              <a:rPr lang="en" sz="1400" dirty="0" smtClean="0"/>
            </a:br>
            <a:r>
              <a:rPr lang="en" sz="1400" dirty="0" smtClean="0">
                <a:hlinkClick r:id="rId3"/>
              </a:rPr>
              <a:t>ClimateViewer</a:t>
            </a:r>
            <a:r>
              <a:rPr lang="en" sz="1400" dirty="0" smtClean="0"/>
              <a:t> </a:t>
            </a:r>
            <a:r>
              <a:rPr lang="en" sz="1400" dirty="0" smtClean="0"/>
              <a:t>is open-source. ClimateViewer will rely on </a:t>
            </a:r>
            <a:r>
              <a:rPr lang="en" sz="1400" dirty="0" smtClean="0">
                <a:hlinkClick r:id="rId4"/>
              </a:rPr>
              <a:t>Netention</a:t>
            </a:r>
            <a:r>
              <a:rPr lang="en" sz="1400" dirty="0" smtClean="0"/>
              <a:t> to gather sensor data and store it on</a:t>
            </a:r>
            <a:r>
              <a:rPr lang="en" sz="1400" dirty="0" smtClean="0"/>
              <a:t> block </a:t>
            </a:r>
            <a:r>
              <a:rPr lang="en" sz="1400" dirty="0" smtClean="0"/>
              <a:t>chain and Interplanetary File System (IPFS). </a:t>
            </a:r>
            <a:r>
              <a:rPr lang="en" sz="1400" dirty="0" smtClean="0"/>
              <a:t>User and sensor data </a:t>
            </a:r>
            <a:r>
              <a:rPr lang="en" sz="1400" dirty="0" smtClean="0"/>
              <a:t>is distributed on a load-balanced network securely, privately, and indefinitely. </a:t>
            </a:r>
            <a:endParaRPr lang="en" sz="1400" dirty="0"/>
          </a:p>
        </p:txBody>
      </p:sp>
      <p:sp>
        <p:nvSpPr>
          <p:cNvPr id="15" name="Shape 365"/>
          <p:cNvSpPr/>
          <p:nvPr/>
        </p:nvSpPr>
        <p:spPr>
          <a:xfrm>
            <a:off x="3124200" y="1509510"/>
            <a:ext cx="485006" cy="464266"/>
          </a:xfrm>
          <a:custGeom>
            <a:avLst/>
            <a:gdLst/>
            <a:ahLst/>
            <a:cxnLst/>
            <a:rect l="0" t="0" r="0" b="0"/>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rgbClr val="FF0000"/>
          </a:solidFill>
          <a:ln>
            <a:noFill/>
          </a:ln>
        </p:spPr>
        <p:txBody>
          <a:bodyPr wrap="square" lIns="91425" tIns="91425" rIns="91425" bIns="91425" anchor="ctr" anchorCtr="0">
            <a:noAutofit/>
          </a:bodyPr>
          <a:lstStyle/>
          <a:p>
            <a:pPr marL="0" lvl="0" indent="0">
              <a:spcBef>
                <a:spcPts val="0"/>
              </a:spcBef>
              <a:buNone/>
            </a:pPr>
            <a:endParaRPr>
              <a:solidFill>
                <a:srgbClr val="FF0000"/>
              </a:solidFill>
            </a:endParaRPr>
          </a:p>
        </p:txBody>
      </p:sp>
      <p:sp>
        <p:nvSpPr>
          <p:cNvPr id="16" name="Shape 365"/>
          <p:cNvSpPr/>
          <p:nvPr/>
        </p:nvSpPr>
        <p:spPr>
          <a:xfrm>
            <a:off x="5586064" y="2174823"/>
            <a:ext cx="485006" cy="464266"/>
          </a:xfrm>
          <a:custGeom>
            <a:avLst/>
            <a:gdLst/>
            <a:ahLst/>
            <a:cxnLst/>
            <a:rect l="0" t="0" r="0" b="0"/>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rgbClr val="FF0000"/>
          </a:solidFill>
          <a:ln>
            <a:noFill/>
          </a:ln>
        </p:spPr>
        <p:txBody>
          <a:bodyPr wrap="square" lIns="91425" tIns="91425" rIns="91425" bIns="91425" anchor="ctr" anchorCtr="0">
            <a:noAutofit/>
          </a:bodyPr>
          <a:lstStyle/>
          <a:p>
            <a:pPr marL="0" lvl="0" indent="0">
              <a:spcBef>
                <a:spcPts val="0"/>
              </a:spcBef>
              <a:buNone/>
            </a:pPr>
            <a:endParaRPr/>
          </a:p>
        </p:txBody>
      </p:sp>
      <p:sp>
        <p:nvSpPr>
          <p:cNvPr id="17" name="Shape 365"/>
          <p:cNvSpPr/>
          <p:nvPr/>
        </p:nvSpPr>
        <p:spPr>
          <a:xfrm>
            <a:off x="5584727" y="590550"/>
            <a:ext cx="485006" cy="464266"/>
          </a:xfrm>
          <a:custGeom>
            <a:avLst/>
            <a:gdLst/>
            <a:ahLst/>
            <a:cxnLst/>
            <a:rect l="0" t="0" r="0" b="0"/>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rgbClr val="FF0000"/>
          </a:solidFill>
          <a:ln>
            <a:noFill/>
          </a:ln>
        </p:spPr>
        <p:txBody>
          <a:bodyPr wrap="square" lIns="91425" tIns="91425" rIns="91425" bIns="91425" anchor="ctr" anchorCtr="0">
            <a:noAutofit/>
          </a:bodyPr>
          <a:lstStyle/>
          <a:p>
            <a:pPr marL="0" lvl="0" indent="0">
              <a:spcBef>
                <a:spcPts val="0"/>
              </a:spcBef>
              <a:buNone/>
            </a:pPr>
            <a:endParaRPr/>
          </a:p>
        </p:txBody>
      </p:sp>
    </p:spTree>
    <p:extLst>
      <p:ext uri="{BB962C8B-B14F-4D97-AF65-F5344CB8AC3E}">
        <p14:creationId xmlns:p14="http://schemas.microsoft.com/office/powerpoint/2010/main" val="2129092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8" name="Shape 178"/>
          <p:cNvSpPr txBox="1">
            <a:spLocks noGrp="1"/>
          </p:cNvSpPr>
          <p:nvPr>
            <p:ph type="subTitle" idx="4294967295"/>
          </p:nvPr>
        </p:nvSpPr>
        <p:spPr>
          <a:xfrm>
            <a:off x="304800" y="2592542"/>
            <a:ext cx="8458200" cy="784800"/>
          </a:xfrm>
          <a:prstGeom prst="rect">
            <a:avLst/>
          </a:prstGeom>
        </p:spPr>
        <p:txBody>
          <a:bodyPr wrap="square" lIns="91425" tIns="91425" rIns="91425" bIns="91425" anchor="t" anchorCtr="0">
            <a:noAutofit/>
          </a:bodyPr>
          <a:lstStyle/>
          <a:p>
            <a:pPr algn="ctr">
              <a:spcBef>
                <a:spcPts val="0"/>
              </a:spcBef>
              <a:buNone/>
            </a:pPr>
            <a:r>
              <a:rPr lang="en-US" dirty="0"/>
              <a:t>In 2015, there were about 15.4 billion </a:t>
            </a:r>
            <a:r>
              <a:rPr lang="en-US" dirty="0" smtClean="0"/>
              <a:t>connected [</a:t>
            </a:r>
            <a:r>
              <a:rPr lang="en-US" dirty="0" err="1" smtClean="0"/>
              <a:t>IoT</a:t>
            </a:r>
            <a:r>
              <a:rPr lang="en-US" dirty="0" smtClean="0"/>
              <a:t>] </a:t>
            </a:r>
            <a:r>
              <a:rPr lang="en-US" dirty="0"/>
              <a:t>devices. </a:t>
            </a:r>
            <a:r>
              <a:rPr lang="en-US" dirty="0">
                <a:hlinkClick r:id="rId3"/>
              </a:rPr>
              <a:t>According to IHS</a:t>
            </a:r>
            <a:r>
              <a:rPr lang="en-US" dirty="0"/>
              <a:t>, this number will grow to 30.7 billion in 2020, and 75.4 billion by 2025</a:t>
            </a:r>
            <a:r>
              <a:rPr lang="en-US" dirty="0" smtClean="0"/>
              <a:t>. </a:t>
            </a:r>
          </a:p>
          <a:p>
            <a:pPr algn="ctr">
              <a:spcBef>
                <a:spcPts val="0"/>
              </a:spcBef>
              <a:buNone/>
            </a:pPr>
            <a:endParaRPr lang="en-US" dirty="0" smtClean="0"/>
          </a:p>
          <a:p>
            <a:pPr algn="ctr">
              <a:spcBef>
                <a:spcPts val="0"/>
              </a:spcBef>
              <a:buNone/>
            </a:pPr>
            <a:r>
              <a:rPr lang="en-US" dirty="0"/>
              <a:t>Wearable devices are also noticeably growing. From 28.3 million units sold in 2016, </a:t>
            </a:r>
            <a:r>
              <a:rPr lang="en-US" dirty="0">
                <a:hlinkClick r:id="rId4"/>
              </a:rPr>
              <a:t>IDC forecasts</a:t>
            </a:r>
            <a:r>
              <a:rPr lang="en-US" dirty="0"/>
              <a:t> an increase to 82.5 million units in 2020, a 31 percent growth.</a:t>
            </a:r>
            <a:r>
              <a:rPr lang="en-US" dirty="0" smtClean="0"/>
              <a:t/>
            </a:r>
            <a:br>
              <a:rPr lang="en-US" dirty="0" smtClean="0"/>
            </a:br>
            <a:r>
              <a:rPr lang="en-US" sz="1000" b="1" dirty="0">
                <a:hlinkClick r:id="rId5"/>
              </a:rPr>
              <a:t>13 stunning stats on the Internet of </a:t>
            </a:r>
            <a:r>
              <a:rPr lang="en-US" sz="1000" b="1" dirty="0" smtClean="0">
                <a:hlinkClick r:id="rId5"/>
              </a:rPr>
              <a:t>Things</a:t>
            </a:r>
            <a:endParaRPr lang="en-US" sz="1000" b="1" dirty="0" smtClean="0"/>
          </a:p>
          <a:p>
            <a:pPr algn="ctr">
              <a:spcBef>
                <a:spcPts val="0"/>
              </a:spcBef>
              <a:buNone/>
            </a:pPr>
            <a:r>
              <a:rPr lang="en" dirty="0" smtClean="0">
                <a:solidFill>
                  <a:srgbClr val="FF0000"/>
                </a:solidFill>
              </a:rPr>
              <a:t>LET’S </a:t>
            </a:r>
            <a:r>
              <a:rPr lang="en" dirty="0" smtClean="0">
                <a:solidFill>
                  <a:srgbClr val="FF0000"/>
                </a:solidFill>
              </a:rPr>
              <a:t>PUT THEM TO WORK!</a:t>
            </a:r>
            <a:endParaRPr lang="en" dirty="0">
              <a:solidFill>
                <a:srgbClr val="FF0000"/>
              </a:solidFill>
            </a:endParaRPr>
          </a:p>
        </p:txBody>
      </p:sp>
      <p:sp>
        <p:nvSpPr>
          <p:cNvPr id="177" name="Shape 177"/>
          <p:cNvSpPr txBox="1">
            <a:spLocks noGrp="1"/>
          </p:cNvSpPr>
          <p:nvPr>
            <p:ph type="ctrTitle" idx="4294967295"/>
          </p:nvPr>
        </p:nvSpPr>
        <p:spPr>
          <a:xfrm>
            <a:off x="685800" y="1018087"/>
            <a:ext cx="7772400" cy="1159800"/>
          </a:xfrm>
          <a:prstGeom prst="rect">
            <a:avLst/>
          </a:prstGeom>
        </p:spPr>
        <p:txBody>
          <a:bodyPr wrap="square" lIns="91425" tIns="91425" rIns="91425" bIns="91425" anchor="t" anchorCtr="0">
            <a:noAutofit/>
          </a:bodyPr>
          <a:lstStyle/>
          <a:p>
            <a:pPr marL="0" lvl="0" indent="0" algn="ctr" rtl="0">
              <a:spcBef>
                <a:spcPts val="0"/>
              </a:spcBef>
              <a:buNone/>
            </a:pPr>
            <a:r>
              <a:rPr lang="en" sz="7200" dirty="0" smtClean="0"/>
              <a:t>15,400,000,000</a:t>
            </a:r>
            <a:endParaRPr lang="en" sz="7200" dirty="0"/>
          </a:p>
        </p:txBody>
      </p:sp>
      <p:sp>
        <p:nvSpPr>
          <p:cNvPr id="12" name="Shape 365"/>
          <p:cNvSpPr/>
          <p:nvPr/>
        </p:nvSpPr>
        <p:spPr>
          <a:xfrm rot="673980">
            <a:off x="2291471" y="598313"/>
            <a:ext cx="485006" cy="464266"/>
          </a:xfrm>
          <a:custGeom>
            <a:avLst/>
            <a:gdLst/>
            <a:ahLst/>
            <a:cxnLst/>
            <a:rect l="0" t="0" r="0" b="0"/>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bg1">
              <a:lumMod val="50000"/>
            </a:schemeClr>
          </a:solidFill>
          <a:ln>
            <a:noFill/>
          </a:ln>
        </p:spPr>
        <p:txBody>
          <a:bodyPr wrap="square" lIns="91425" tIns="91425" rIns="91425" bIns="91425" anchor="ctr" anchorCtr="0">
            <a:noAutofit/>
          </a:bodyPr>
          <a:lstStyle/>
          <a:p>
            <a:pPr marL="0" lvl="0" indent="0">
              <a:spcBef>
                <a:spcPts val="0"/>
              </a:spcBef>
              <a:buNone/>
            </a:pPr>
            <a:endParaRPr>
              <a:solidFill>
                <a:srgbClr val="FF0000"/>
              </a:solidFill>
            </a:endParaRPr>
          </a:p>
        </p:txBody>
      </p:sp>
      <p:sp>
        <p:nvSpPr>
          <p:cNvPr id="13" name="Shape 365"/>
          <p:cNvSpPr/>
          <p:nvPr/>
        </p:nvSpPr>
        <p:spPr>
          <a:xfrm rot="673980">
            <a:off x="7431976" y="2099831"/>
            <a:ext cx="485006" cy="464266"/>
          </a:xfrm>
          <a:custGeom>
            <a:avLst/>
            <a:gdLst/>
            <a:ahLst/>
            <a:cxnLst/>
            <a:rect l="0" t="0" r="0" b="0"/>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bg1"/>
          </a:solidFill>
          <a:ln>
            <a:noFill/>
          </a:ln>
        </p:spPr>
        <p:txBody>
          <a:bodyPr wrap="square" lIns="91425" tIns="91425" rIns="91425" bIns="91425" anchor="ctr" anchorCtr="0">
            <a:noAutofit/>
          </a:bodyPr>
          <a:lstStyle/>
          <a:p>
            <a:pPr marL="0" lvl="0" indent="0">
              <a:spcBef>
                <a:spcPts val="0"/>
              </a:spcBef>
              <a:buNone/>
            </a:pPr>
            <a:endParaRPr/>
          </a:p>
        </p:txBody>
      </p:sp>
      <p:sp>
        <p:nvSpPr>
          <p:cNvPr id="14" name="Shape 365"/>
          <p:cNvSpPr/>
          <p:nvPr/>
        </p:nvSpPr>
        <p:spPr>
          <a:xfrm rot="673980">
            <a:off x="1252330" y="4367143"/>
            <a:ext cx="485006" cy="464266"/>
          </a:xfrm>
          <a:custGeom>
            <a:avLst/>
            <a:gdLst/>
            <a:ahLst/>
            <a:cxnLst/>
            <a:rect l="0" t="0" r="0" b="0"/>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bg2"/>
          </a:solidFill>
          <a:ln>
            <a:noFill/>
          </a:ln>
        </p:spPr>
        <p:txBody>
          <a:bodyPr wrap="square" lIns="91425" tIns="91425" rIns="91425" bIns="91425" anchor="ctr" anchorCtr="0">
            <a:noAutofit/>
          </a:bodyPr>
          <a:lstStyle/>
          <a:p>
            <a:pPr marL="0" lvl="0" indent="0">
              <a:spcBef>
                <a:spcPts val="0"/>
              </a:spcBef>
              <a:buNone/>
            </a:pPr>
            <a:endParaRPr/>
          </a:p>
        </p:txBody>
      </p:sp>
      <p:sp>
        <p:nvSpPr>
          <p:cNvPr id="179" name="Shape 179"/>
          <p:cNvSpPr/>
          <p:nvPr/>
        </p:nvSpPr>
        <p:spPr>
          <a:xfrm rot="231374">
            <a:off x="2662148" y="2429529"/>
            <a:ext cx="3491296" cy="326027"/>
          </a:xfrm>
          <a:custGeom>
            <a:avLst/>
            <a:gdLst/>
            <a:ahLst/>
            <a:cxnLst/>
            <a:rect l="0" t="0" r="0" b="0"/>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grpSp>
        <p:nvGrpSpPr>
          <p:cNvPr id="180" name="Shape 180"/>
          <p:cNvGrpSpPr/>
          <p:nvPr/>
        </p:nvGrpSpPr>
        <p:grpSpPr>
          <a:xfrm rot="-8273672">
            <a:off x="7095801" y="543592"/>
            <a:ext cx="1166676" cy="1032863"/>
            <a:chOff x="1113100" y="2199475"/>
            <a:chExt cx="801900" cy="709925"/>
          </a:xfrm>
        </p:grpSpPr>
        <p:sp>
          <p:nvSpPr>
            <p:cNvPr id="181" name="Shape 181"/>
            <p:cNvSpPr/>
            <p:nvPr/>
          </p:nvSpPr>
          <p:spPr>
            <a:xfrm>
              <a:off x="1113100" y="2291450"/>
              <a:ext cx="735850" cy="617950"/>
            </a:xfrm>
            <a:custGeom>
              <a:avLst/>
              <a:gdLst/>
              <a:ahLst/>
              <a:cxnLst/>
              <a:rect l="0" t="0" r="0" b="0"/>
              <a:pathLst>
                <a:path w="29434" h="24718" extrusionOk="0">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182" name="Shape 182"/>
            <p:cNvSpPr/>
            <p:nvPr/>
          </p:nvSpPr>
          <p:spPr>
            <a:xfrm>
              <a:off x="1745175" y="2199475"/>
              <a:ext cx="169825" cy="162775"/>
            </a:xfrm>
            <a:custGeom>
              <a:avLst/>
              <a:gdLst/>
              <a:ahLst/>
              <a:cxnLst/>
              <a:rect l="0" t="0" r="0" b="0"/>
              <a:pathLst>
                <a:path w="6793" h="6511" extrusionOk="0">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grpSp>
      <p:grpSp>
        <p:nvGrpSpPr>
          <p:cNvPr id="183" name="Shape 183"/>
          <p:cNvGrpSpPr/>
          <p:nvPr/>
        </p:nvGrpSpPr>
        <p:grpSpPr>
          <a:xfrm rot="2272541">
            <a:off x="1155376" y="594141"/>
            <a:ext cx="1115297" cy="322611"/>
            <a:chOff x="271125" y="812725"/>
            <a:chExt cx="766525" cy="221725"/>
          </a:xfrm>
        </p:grpSpPr>
        <p:sp>
          <p:nvSpPr>
            <p:cNvPr id="184" name="Shape 184"/>
            <p:cNvSpPr/>
            <p:nvPr/>
          </p:nvSpPr>
          <p:spPr>
            <a:xfrm>
              <a:off x="271125" y="921200"/>
              <a:ext cx="695775" cy="70775"/>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185" name="Shape 185"/>
            <p:cNvSpPr/>
            <p:nvPr/>
          </p:nvSpPr>
          <p:spPr>
            <a:xfrm>
              <a:off x="858375" y="812725"/>
              <a:ext cx="179275" cy="221725"/>
            </a:xfrm>
            <a:custGeom>
              <a:avLst/>
              <a:gdLst/>
              <a:ahLst/>
              <a:cxnLst/>
              <a:rect l="0" t="0" r="0" b="0"/>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grpSp>
      <p:sp>
        <p:nvSpPr>
          <p:cNvPr id="15" name="Shape 365"/>
          <p:cNvSpPr/>
          <p:nvPr/>
        </p:nvSpPr>
        <p:spPr>
          <a:xfrm rot="673980">
            <a:off x="5222174" y="453128"/>
            <a:ext cx="485006" cy="464266"/>
          </a:xfrm>
          <a:custGeom>
            <a:avLst/>
            <a:gdLst/>
            <a:ahLst/>
            <a:cxnLst/>
            <a:rect l="0" t="0" r="0" b="0"/>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bg1">
              <a:lumMod val="85000"/>
            </a:schemeClr>
          </a:solidFill>
          <a:ln>
            <a:noFill/>
          </a:ln>
        </p:spPr>
        <p:txBody>
          <a:bodyPr wrap="square" lIns="91425" tIns="91425" rIns="91425" bIns="91425" anchor="ctr" anchorCtr="0">
            <a:noAutofit/>
          </a:bodyPr>
          <a:lstStyle/>
          <a:p>
            <a:pPr marL="0" lvl="0" indent="0">
              <a:spcBef>
                <a:spcPts val="0"/>
              </a:spcBef>
              <a:buNone/>
            </a:pPr>
            <a:endParaRPr>
              <a:solidFill>
                <a:schemeClr val="bg1">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6025" y="967975"/>
            <a:ext cx="9156000" cy="857400"/>
          </a:xfrm>
          <a:prstGeom prst="rect">
            <a:avLst/>
          </a:prstGeom>
        </p:spPr>
        <p:txBody>
          <a:bodyPr wrap="square" lIns="91425" tIns="91425" rIns="91425" bIns="91425" anchor="t" anchorCtr="0">
            <a:noAutofit/>
          </a:bodyPr>
          <a:lstStyle/>
          <a:p>
            <a:pPr marL="0" lvl="0" indent="0" rtl="0">
              <a:spcBef>
                <a:spcPts val="0"/>
              </a:spcBef>
              <a:buNone/>
            </a:pPr>
            <a:r>
              <a:rPr lang="en-US" dirty="0" smtClean="0"/>
              <a:t>A</a:t>
            </a:r>
            <a:r>
              <a:rPr lang="en" dirty="0" smtClean="0"/>
              <a:t>n idea who’s time has come!</a:t>
            </a:r>
            <a:endParaRPr lang="en" dirty="0"/>
          </a:p>
        </p:txBody>
      </p:sp>
      <p:sp>
        <p:nvSpPr>
          <p:cNvPr id="53" name="Shape 53"/>
          <p:cNvSpPr/>
          <p:nvPr/>
        </p:nvSpPr>
        <p:spPr>
          <a:xfrm>
            <a:off x="4141750" y="281249"/>
            <a:ext cx="788694" cy="805193"/>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54" name="Shape 54"/>
          <p:cNvSpPr/>
          <p:nvPr/>
        </p:nvSpPr>
        <p:spPr>
          <a:xfrm>
            <a:off x="4345990" y="520319"/>
            <a:ext cx="380233" cy="327060"/>
          </a:xfrm>
          <a:custGeom>
            <a:avLst/>
            <a:gdLst/>
            <a:ahLst/>
            <a:cxnLst/>
            <a:rect l="0" t="0" r="0" b="0"/>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55" name="Shape 55"/>
          <p:cNvSpPr txBox="1"/>
          <p:nvPr/>
        </p:nvSpPr>
        <p:spPr>
          <a:xfrm>
            <a:off x="835275" y="1735282"/>
            <a:ext cx="3429600" cy="2207100"/>
          </a:xfrm>
          <a:prstGeom prst="rect">
            <a:avLst/>
          </a:prstGeom>
          <a:noFill/>
          <a:ln>
            <a:noFill/>
          </a:ln>
        </p:spPr>
        <p:txBody>
          <a:bodyPr wrap="square" lIns="91425" tIns="91425" rIns="91425" bIns="91425" anchor="t" anchorCtr="0">
            <a:noAutofit/>
          </a:bodyPr>
          <a:lstStyle/>
          <a:p>
            <a:pPr marL="0" lvl="0" indent="0" rtl="0">
              <a:spcBef>
                <a:spcPts val="600"/>
              </a:spcBef>
              <a:buNone/>
            </a:pPr>
            <a:r>
              <a:rPr lang="en" sz="1200" dirty="0" smtClean="0">
                <a:solidFill>
                  <a:srgbClr val="FFFFFF"/>
                </a:solidFill>
                <a:latin typeface="Sniglet"/>
                <a:ea typeface="Sniglet"/>
                <a:cs typeface="Sniglet"/>
                <a:sym typeface="Sniglet"/>
              </a:rPr>
              <a:t>WEATHER WARFARE IS ILLEGAL</a:t>
            </a:r>
            <a:endParaRPr lang="en" sz="1200" dirty="0">
              <a:solidFill>
                <a:srgbClr val="FFFFFF"/>
              </a:solidFill>
              <a:latin typeface="Sniglet"/>
              <a:ea typeface="Sniglet"/>
              <a:cs typeface="Sniglet"/>
              <a:sym typeface="Sniglet"/>
            </a:endParaRPr>
          </a:p>
          <a:p>
            <a:pPr marL="0" lvl="0" indent="-69850" rtl="0">
              <a:spcBef>
                <a:spcPts val="600"/>
              </a:spcBef>
              <a:buClr>
                <a:schemeClr val="dk1"/>
              </a:buClr>
              <a:buSzPts val="1100"/>
              <a:buFont typeface="Arial"/>
              <a:buNone/>
            </a:pPr>
            <a:r>
              <a:rPr lang="en" sz="1200" dirty="0" smtClean="0">
                <a:solidFill>
                  <a:srgbClr val="FFFFFF"/>
                </a:solidFill>
                <a:latin typeface="Sniglet"/>
                <a:ea typeface="Sniglet"/>
                <a:cs typeface="Sniglet"/>
                <a:sym typeface="Sniglet"/>
              </a:rPr>
              <a:t>The United Nations </a:t>
            </a:r>
            <a:r>
              <a:rPr lang="en" sz="1200" dirty="0" smtClean="0">
                <a:solidFill>
                  <a:srgbClr val="FF0000"/>
                </a:solidFill>
                <a:latin typeface="Sniglet"/>
                <a:ea typeface="Sniglet"/>
                <a:cs typeface="Sniglet"/>
                <a:sym typeface="Sniglet"/>
              </a:rPr>
              <a:t>ban on hostile environmental modification techniques </a:t>
            </a:r>
            <a:r>
              <a:rPr lang="en" sz="1200" dirty="0" smtClean="0">
                <a:solidFill>
                  <a:srgbClr val="FFFFFF"/>
                </a:solidFill>
                <a:latin typeface="Sniglet"/>
                <a:ea typeface="Sniglet"/>
                <a:cs typeface="Sniglet"/>
                <a:sym typeface="Sniglet"/>
              </a:rPr>
              <a:t>was signed in 1978 at the </a:t>
            </a:r>
            <a:r>
              <a:rPr lang="en" sz="1200" dirty="0" smtClean="0">
                <a:solidFill>
                  <a:srgbClr val="FFFFFF"/>
                </a:solidFill>
                <a:latin typeface="Sniglet"/>
                <a:ea typeface="Sniglet"/>
                <a:cs typeface="Sniglet"/>
                <a:sym typeface="Sniglet"/>
                <a:hlinkClick r:id="rId3"/>
              </a:rPr>
              <a:t>ENMOD Convention</a:t>
            </a:r>
            <a:r>
              <a:rPr lang="en" sz="1200" dirty="0" smtClean="0">
                <a:solidFill>
                  <a:srgbClr val="FFFFFF"/>
                </a:solidFill>
                <a:latin typeface="Sniglet"/>
                <a:ea typeface="Sniglet"/>
                <a:cs typeface="Sniglet"/>
                <a:sym typeface="Sniglet"/>
              </a:rPr>
              <a:t>.</a:t>
            </a:r>
            <a:endParaRPr lang="en-US" sz="1200" dirty="0">
              <a:solidFill>
                <a:srgbClr val="FFFFFF"/>
              </a:solidFill>
              <a:latin typeface="Sniglet"/>
              <a:ea typeface="Sniglet"/>
              <a:cs typeface="Sniglet"/>
              <a:sym typeface="Sniglet"/>
            </a:endParaRPr>
          </a:p>
          <a:p>
            <a:pPr marL="0" lvl="0" indent="-69850" rtl="0">
              <a:spcBef>
                <a:spcPts val="600"/>
              </a:spcBef>
              <a:buClr>
                <a:schemeClr val="dk1"/>
              </a:buClr>
              <a:buSzPts val="1100"/>
              <a:buFont typeface="Arial"/>
              <a:buNone/>
            </a:pPr>
            <a:endParaRPr lang="en-US" sz="1200" dirty="0" smtClean="0">
              <a:solidFill>
                <a:srgbClr val="FFFFFF"/>
              </a:solidFill>
              <a:latin typeface="Sniglet"/>
              <a:ea typeface="Sniglet"/>
              <a:cs typeface="Sniglet"/>
              <a:sym typeface="Sniglet"/>
            </a:endParaRPr>
          </a:p>
          <a:p>
            <a:pPr marL="0" lvl="0" indent="-69850" rtl="0">
              <a:spcBef>
                <a:spcPts val="600"/>
              </a:spcBef>
              <a:buClr>
                <a:schemeClr val="dk1"/>
              </a:buClr>
              <a:buSzPts val="1100"/>
              <a:buFont typeface="Arial"/>
              <a:buNone/>
            </a:pPr>
            <a:r>
              <a:rPr lang="en-US" sz="1200" dirty="0" smtClean="0">
                <a:solidFill>
                  <a:srgbClr val="FFFFFF"/>
                </a:solidFill>
                <a:latin typeface="Sniglet"/>
                <a:ea typeface="Sniglet"/>
                <a:cs typeface="Sniglet"/>
                <a:sym typeface="Sniglet"/>
              </a:rPr>
              <a:t>This law makes weather modification, geoengineering, ionospheric heating, and spraying chemicals (like defoliants) illegal only if the </a:t>
            </a:r>
            <a:r>
              <a:rPr lang="en-US" sz="1200" u="sng" dirty="0" smtClean="0">
                <a:solidFill>
                  <a:srgbClr val="FFFFFF"/>
                </a:solidFill>
                <a:latin typeface="Sniglet"/>
                <a:ea typeface="Sniglet"/>
                <a:cs typeface="Sniglet"/>
                <a:sym typeface="Sniglet"/>
              </a:rPr>
              <a:t>intent</a:t>
            </a:r>
            <a:r>
              <a:rPr lang="en-US" sz="1200" dirty="0" smtClean="0">
                <a:solidFill>
                  <a:srgbClr val="FFFFFF"/>
                </a:solidFill>
                <a:latin typeface="Sniglet"/>
                <a:ea typeface="Sniglet"/>
                <a:cs typeface="Sniglet"/>
                <a:sym typeface="Sniglet"/>
              </a:rPr>
              <a:t> is hostile. </a:t>
            </a:r>
            <a:endParaRPr lang="en" sz="1200" dirty="0">
              <a:solidFill>
                <a:srgbClr val="FFFFFF"/>
              </a:solidFill>
              <a:latin typeface="Sniglet"/>
              <a:ea typeface="Sniglet"/>
              <a:cs typeface="Sniglet"/>
              <a:sym typeface="Sniglet"/>
            </a:endParaRPr>
          </a:p>
        </p:txBody>
      </p:sp>
      <p:sp>
        <p:nvSpPr>
          <p:cNvPr id="56" name="Shape 56"/>
          <p:cNvSpPr txBox="1"/>
          <p:nvPr/>
        </p:nvSpPr>
        <p:spPr>
          <a:xfrm>
            <a:off x="4729082" y="1730550"/>
            <a:ext cx="3579600" cy="2207100"/>
          </a:xfrm>
          <a:prstGeom prst="rect">
            <a:avLst/>
          </a:prstGeom>
          <a:noFill/>
          <a:ln>
            <a:noFill/>
          </a:ln>
        </p:spPr>
        <p:txBody>
          <a:bodyPr wrap="square" lIns="91425" tIns="91425" rIns="91425" bIns="91425" anchor="t" anchorCtr="0">
            <a:noAutofit/>
          </a:bodyPr>
          <a:lstStyle/>
          <a:p>
            <a:pPr marL="0" lvl="0" indent="0" rtl="0">
              <a:spcBef>
                <a:spcPts val="600"/>
              </a:spcBef>
              <a:buNone/>
            </a:pPr>
            <a:r>
              <a:rPr lang="en" sz="1200" dirty="0" smtClean="0">
                <a:solidFill>
                  <a:srgbClr val="FFFFFF"/>
                </a:solidFill>
                <a:latin typeface="Sniglet"/>
                <a:ea typeface="Sniglet"/>
                <a:cs typeface="Sniglet"/>
                <a:sym typeface="Sniglet"/>
              </a:rPr>
              <a:t>WEATHER WARFARE IS UNDETECTABLE</a:t>
            </a:r>
            <a:endParaRPr lang="en" sz="1200" dirty="0">
              <a:solidFill>
                <a:srgbClr val="FFFFFF"/>
              </a:solidFill>
              <a:latin typeface="Sniglet"/>
              <a:ea typeface="Sniglet"/>
              <a:cs typeface="Sniglet"/>
              <a:sym typeface="Sniglet"/>
            </a:endParaRPr>
          </a:p>
          <a:p>
            <a:pPr marL="0" lvl="0" indent="0" rtl="0">
              <a:spcBef>
                <a:spcPts val="600"/>
              </a:spcBef>
              <a:buNone/>
            </a:pPr>
            <a:r>
              <a:rPr lang="en" sz="1200" dirty="0" smtClean="0">
                <a:solidFill>
                  <a:srgbClr val="FFFFFF"/>
                </a:solidFill>
                <a:latin typeface="Sniglet"/>
                <a:ea typeface="Sniglet"/>
                <a:cs typeface="Sniglet"/>
                <a:sym typeface="Sniglet"/>
              </a:rPr>
              <a:t>When the United States’ CIA became concerened about Russia tampering with American weather in 2015 </a:t>
            </a:r>
            <a:r>
              <a:rPr lang="en" sz="1200" dirty="0" smtClean="0">
                <a:solidFill>
                  <a:srgbClr val="FFFFFF"/>
                </a:solidFill>
                <a:latin typeface="Sniglet"/>
                <a:ea typeface="Sniglet"/>
                <a:cs typeface="Sniglet"/>
                <a:sym typeface="Sniglet"/>
                <a:hlinkClick r:id="rId4"/>
              </a:rPr>
              <a:t>they called Alan Robock</a:t>
            </a:r>
            <a:r>
              <a:rPr lang="en" sz="1200" dirty="0" smtClean="0">
                <a:solidFill>
                  <a:srgbClr val="FFFFFF"/>
                </a:solidFill>
                <a:latin typeface="Sniglet"/>
                <a:ea typeface="Sniglet"/>
                <a:cs typeface="Sniglet"/>
                <a:sym typeface="Sniglet"/>
              </a:rPr>
              <a:t>  and asked ‘would we know?’ He stated that we “probably would.”</a:t>
            </a:r>
          </a:p>
          <a:p>
            <a:pPr marL="0" lvl="0" indent="0" rtl="0">
              <a:spcBef>
                <a:spcPts val="600"/>
              </a:spcBef>
              <a:buNone/>
            </a:pPr>
            <a:endParaRPr lang="en" sz="1200" dirty="0">
              <a:solidFill>
                <a:srgbClr val="FFFFFF"/>
              </a:solidFill>
              <a:latin typeface="Sniglet"/>
              <a:ea typeface="Sniglet"/>
              <a:cs typeface="Sniglet"/>
              <a:sym typeface="Sniglet"/>
            </a:endParaRPr>
          </a:p>
          <a:p>
            <a:pPr marL="0" lvl="0" indent="0" rtl="0">
              <a:spcBef>
                <a:spcPts val="600"/>
              </a:spcBef>
              <a:buNone/>
            </a:pPr>
            <a:r>
              <a:rPr lang="en" sz="1200" dirty="0" smtClean="0">
                <a:solidFill>
                  <a:srgbClr val="FFFFFF"/>
                </a:solidFill>
                <a:latin typeface="Sniglet"/>
                <a:ea typeface="Sniglet"/>
                <a:cs typeface="Sniglet"/>
                <a:sym typeface="Sniglet"/>
              </a:rPr>
              <a:t>Earlier in 2015, Dian Seidel (NOAA) </a:t>
            </a:r>
            <a:r>
              <a:rPr lang="en" sz="1200" dirty="0" smtClean="0">
                <a:solidFill>
                  <a:srgbClr val="FFFFFF"/>
                </a:solidFill>
                <a:latin typeface="Sniglet"/>
                <a:ea typeface="Sniglet"/>
                <a:cs typeface="Sniglet"/>
                <a:sym typeface="Sniglet"/>
                <a:hlinkClick r:id="rId5"/>
              </a:rPr>
              <a:t>definitively stated</a:t>
            </a:r>
            <a:r>
              <a:rPr lang="en" sz="1200" dirty="0" smtClean="0">
                <a:solidFill>
                  <a:srgbClr val="FFFFFF"/>
                </a:solidFill>
                <a:latin typeface="Sniglet"/>
                <a:ea typeface="Sniglet"/>
                <a:cs typeface="Sniglet"/>
                <a:sym typeface="Sniglet"/>
              </a:rPr>
              <a:t> that we cannot tell the difference between natural and man-made clouds. </a:t>
            </a:r>
            <a:br>
              <a:rPr lang="en" sz="1200" dirty="0" smtClean="0">
                <a:solidFill>
                  <a:srgbClr val="FFFFFF"/>
                </a:solidFill>
                <a:latin typeface="Sniglet"/>
                <a:ea typeface="Sniglet"/>
                <a:cs typeface="Sniglet"/>
                <a:sym typeface="Sniglet"/>
              </a:rPr>
            </a:br>
            <a:r>
              <a:rPr lang="en" sz="800" dirty="0" smtClean="0">
                <a:solidFill>
                  <a:srgbClr val="FFFFFF"/>
                </a:solidFill>
                <a:latin typeface="Sniglet"/>
                <a:ea typeface="Sniglet"/>
                <a:cs typeface="Sniglet"/>
                <a:sym typeface="Sniglet"/>
              </a:rPr>
              <a:t>(20</a:t>
            </a:r>
            <a:r>
              <a:rPr lang="en" sz="800" baseline="30000" dirty="0" smtClean="0">
                <a:solidFill>
                  <a:srgbClr val="FFFFFF"/>
                </a:solidFill>
                <a:latin typeface="Sniglet"/>
                <a:ea typeface="Sniglet"/>
                <a:cs typeface="Sniglet"/>
                <a:sym typeface="Sniglet"/>
              </a:rPr>
              <a:t>th</a:t>
            </a:r>
            <a:r>
              <a:rPr lang="en" sz="800" dirty="0" smtClean="0">
                <a:solidFill>
                  <a:srgbClr val="FFFFFF"/>
                </a:solidFill>
                <a:latin typeface="Sniglet"/>
                <a:ea typeface="Sniglet"/>
                <a:cs typeface="Sniglet"/>
                <a:sym typeface="Sniglet"/>
              </a:rPr>
              <a:t> Conference on Planned and Inadvertent Weather Modification)</a:t>
            </a:r>
            <a:endParaRPr lang="en" sz="800" dirty="0">
              <a:solidFill>
                <a:srgbClr val="FFFFFF"/>
              </a:solidFill>
              <a:latin typeface="Sniglet"/>
              <a:ea typeface="Sniglet"/>
              <a:cs typeface="Sniglet"/>
              <a:sym typeface="Sniglet"/>
            </a:endParaRPr>
          </a:p>
        </p:txBody>
      </p:sp>
      <p:sp>
        <p:nvSpPr>
          <p:cNvPr id="57" name="Shape 57"/>
          <p:cNvSpPr txBox="1"/>
          <p:nvPr/>
        </p:nvSpPr>
        <p:spPr>
          <a:xfrm>
            <a:off x="835275" y="3982125"/>
            <a:ext cx="7473300" cy="826500"/>
          </a:xfrm>
          <a:prstGeom prst="rect">
            <a:avLst/>
          </a:prstGeom>
          <a:noFill/>
          <a:ln>
            <a:noFill/>
          </a:ln>
        </p:spPr>
        <p:txBody>
          <a:bodyPr wrap="square" lIns="91425" tIns="91425" rIns="91425" bIns="91425" anchor="t" anchorCtr="0">
            <a:noAutofit/>
          </a:bodyPr>
          <a:lstStyle/>
          <a:p>
            <a:pPr lvl="0">
              <a:spcBef>
                <a:spcPts val="1000"/>
              </a:spcBef>
              <a:spcAft>
                <a:spcPts val="1000"/>
              </a:spcAft>
            </a:pPr>
            <a:r>
              <a:rPr lang="en" sz="2000" dirty="0" smtClean="0">
                <a:solidFill>
                  <a:srgbClr val="FFFFFF"/>
                </a:solidFill>
                <a:latin typeface="Sniglet"/>
                <a:ea typeface="Sniglet"/>
                <a:cs typeface="Sniglet"/>
                <a:sym typeface="Sniglet"/>
              </a:rPr>
              <a:t>We demand transparency and accountability from the Rainmakers, Climate Changers, and </a:t>
            </a:r>
            <a:r>
              <a:rPr lang="en" sz="2000" dirty="0" smtClean="0">
                <a:solidFill>
                  <a:srgbClr val="FF0000"/>
                </a:solidFill>
                <a:latin typeface="Sniglet"/>
                <a:ea typeface="Sniglet"/>
                <a:cs typeface="Sniglet"/>
                <a:sym typeface="Sniglet"/>
              </a:rPr>
              <a:t>Weather Warriors</a:t>
            </a:r>
            <a:r>
              <a:rPr lang="en" sz="2000" dirty="0" smtClean="0">
                <a:solidFill>
                  <a:srgbClr val="FFFFFF"/>
                </a:solidFill>
                <a:latin typeface="Sniglet"/>
                <a:ea typeface="Sniglet"/>
                <a:cs typeface="Sniglet"/>
                <a:sym typeface="Sniglet"/>
              </a:rPr>
              <a:t>.</a:t>
            </a:r>
            <a:endParaRPr sz="2000" dirty="0">
              <a:solidFill>
                <a:srgbClr val="FFFFFF"/>
              </a:solidFill>
              <a:latin typeface="Sniglet"/>
              <a:ea typeface="Sniglet"/>
              <a:cs typeface="Sniglet"/>
              <a:sym typeface="Sniglet"/>
            </a:endParaRPr>
          </a:p>
          <a:p>
            <a:pPr marL="0" lvl="0" indent="0" rtl="0">
              <a:spcBef>
                <a:spcPts val="1000"/>
              </a:spcBef>
              <a:spcAft>
                <a:spcPts val="1000"/>
              </a:spcAft>
              <a:buNone/>
            </a:pPr>
            <a:endParaRPr sz="2000" dirty="0">
              <a:solidFill>
                <a:srgbClr val="FFFFFF"/>
              </a:solidFill>
              <a:latin typeface="Sniglet"/>
              <a:ea typeface="Sniglet"/>
              <a:cs typeface="Sniglet"/>
              <a:sym typeface="Snigle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6025" y="967975"/>
            <a:ext cx="9156000" cy="857400"/>
          </a:xfrm>
          <a:prstGeom prst="rect">
            <a:avLst/>
          </a:prstGeom>
        </p:spPr>
        <p:txBody>
          <a:bodyPr wrap="square" lIns="91425" tIns="91425" rIns="91425" bIns="91425" anchor="t" anchorCtr="0">
            <a:noAutofit/>
          </a:bodyPr>
          <a:lstStyle/>
          <a:p>
            <a:pPr marL="0" lvl="0" indent="0" rtl="0">
              <a:spcBef>
                <a:spcPts val="0"/>
              </a:spcBef>
              <a:buNone/>
            </a:pPr>
            <a:r>
              <a:rPr lang="en-US" dirty="0" smtClean="0"/>
              <a:t>L</a:t>
            </a:r>
            <a:r>
              <a:rPr lang="en" dirty="0" smtClean="0"/>
              <a:t>ive Streaming Atmospheric Data</a:t>
            </a:r>
            <a:endParaRPr lang="en" dirty="0"/>
          </a:p>
        </p:txBody>
      </p:sp>
      <p:graphicFrame>
        <p:nvGraphicFramePr>
          <p:cNvPr id="155" name="Shape 155"/>
          <p:cNvGraphicFramePr/>
          <p:nvPr>
            <p:extLst>
              <p:ext uri="{D42A27DB-BD31-4B8C-83A1-F6EECF244321}">
                <p14:modId xmlns:p14="http://schemas.microsoft.com/office/powerpoint/2010/main" val="2134184956"/>
              </p:ext>
            </p:extLst>
          </p:nvPr>
        </p:nvGraphicFramePr>
        <p:xfrm>
          <a:off x="1078350" y="1640681"/>
          <a:ext cx="6987300" cy="3002100"/>
        </p:xfrm>
        <a:graphic>
          <a:graphicData uri="http://schemas.openxmlformats.org/drawingml/2006/table">
            <a:tbl>
              <a:tblPr>
                <a:noFill/>
                <a:tableStyleId>{FE39BA89-A215-4C53-9E18-16968A325DDB}</a:tableStyleId>
              </a:tblPr>
              <a:tblGrid>
                <a:gridCol w="1746825"/>
                <a:gridCol w="1746825"/>
                <a:gridCol w="1746825"/>
                <a:gridCol w="1746825"/>
              </a:tblGrid>
              <a:tr h="750525">
                <a:tc>
                  <a:txBody>
                    <a:bodyPr/>
                    <a:lstStyle/>
                    <a:p>
                      <a:pPr marL="0" lvl="0" indent="0">
                        <a:spcBef>
                          <a:spcPts val="0"/>
                        </a:spcBef>
                        <a:buNone/>
                      </a:pPr>
                      <a:endParaRPr sz="1800" dirty="0">
                        <a:solidFill>
                          <a:srgbClr val="FFFFFF"/>
                        </a:solidFill>
                        <a:latin typeface="Sniglet"/>
                        <a:ea typeface="Sniglet"/>
                        <a:cs typeface="Sniglet"/>
                        <a:sym typeface="Sniglet"/>
                      </a:endParaRPr>
                    </a:p>
                  </a:txBody>
                  <a:tcPr marL="91425" marR="91425" marT="68575" marB="68575" anchor="ctr">
                    <a:lnL w="7620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7620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tcPr>
                </a:tc>
                <a:tc>
                  <a:txBody>
                    <a:bodyPr/>
                    <a:lstStyle/>
                    <a:p>
                      <a:pPr marL="0" lvl="0" indent="0" algn="ctr">
                        <a:spcBef>
                          <a:spcPts val="0"/>
                        </a:spcBef>
                        <a:buNone/>
                      </a:pPr>
                      <a:r>
                        <a:rPr lang="en" sz="1800" dirty="0" smtClean="0">
                          <a:solidFill>
                            <a:srgbClr val="FFFFFF"/>
                          </a:solidFill>
                          <a:latin typeface="Sniglet"/>
                          <a:ea typeface="Sniglet"/>
                          <a:cs typeface="Sniglet"/>
                          <a:sym typeface="Sniglet"/>
                        </a:rPr>
                        <a:t>Records</a:t>
                      </a:r>
                      <a:endParaRPr lang="en" sz="1800" dirty="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7620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tcPr>
                </a:tc>
                <a:tc>
                  <a:txBody>
                    <a:bodyPr/>
                    <a:lstStyle/>
                    <a:p>
                      <a:pPr marL="0" lvl="0" indent="0" algn="ctr">
                        <a:spcBef>
                          <a:spcPts val="0"/>
                        </a:spcBef>
                        <a:buNone/>
                      </a:pPr>
                      <a:r>
                        <a:rPr lang="en" sz="1800" dirty="0" smtClean="0">
                          <a:solidFill>
                            <a:srgbClr val="FFFFFF"/>
                          </a:solidFill>
                          <a:latin typeface="Sniglet"/>
                          <a:ea typeface="Sniglet"/>
                          <a:cs typeface="Sniglet"/>
                          <a:sym typeface="Sniglet"/>
                        </a:rPr>
                        <a:t>Uptime</a:t>
                      </a:r>
                      <a:endParaRPr lang="en" sz="1800" dirty="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7620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tcPr>
                </a:tc>
                <a:tc>
                  <a:txBody>
                    <a:bodyPr/>
                    <a:lstStyle/>
                    <a:p>
                      <a:pPr marL="0" lvl="0" indent="0" algn="ctr">
                        <a:spcBef>
                          <a:spcPts val="0"/>
                        </a:spcBef>
                        <a:buNone/>
                      </a:pPr>
                      <a:r>
                        <a:rPr lang="en" sz="1800" dirty="0" smtClean="0">
                          <a:solidFill>
                            <a:srgbClr val="FFFFFF"/>
                          </a:solidFill>
                          <a:latin typeface="Sniglet"/>
                          <a:ea typeface="Sniglet"/>
                          <a:cs typeface="Sniglet"/>
                          <a:sym typeface="Sniglet"/>
                        </a:rPr>
                        <a:t>Rating</a:t>
                      </a:r>
                      <a:endParaRPr lang="en" sz="1800" dirty="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med" len="med"/>
                      <a:tailEnd type="none" w="med" len="med"/>
                    </a:lnL>
                    <a:lnR w="76200" cap="flat" cmpd="sng">
                      <a:solidFill>
                        <a:srgbClr val="FFFFFF"/>
                      </a:solidFill>
                      <a:prstDash val="solid"/>
                      <a:round/>
                      <a:headEnd type="none" w="med" len="med"/>
                      <a:tailEnd type="none" w="med" len="med"/>
                    </a:lnR>
                    <a:lnT w="7620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tcPr>
                </a:tc>
              </a:tr>
              <a:tr h="750525">
                <a:tc>
                  <a:txBody>
                    <a:bodyPr/>
                    <a:lstStyle/>
                    <a:p>
                      <a:pPr marL="0" lvl="0" indent="0" algn="r">
                        <a:spcBef>
                          <a:spcPts val="0"/>
                        </a:spcBef>
                        <a:buNone/>
                      </a:pPr>
                      <a:r>
                        <a:rPr lang="en" sz="1800" dirty="0" smtClean="0">
                          <a:solidFill>
                            <a:srgbClr val="FFFFFF"/>
                          </a:solidFill>
                          <a:latin typeface="Sniglet"/>
                          <a:ea typeface="Sniglet"/>
                          <a:cs typeface="Sniglet"/>
                          <a:sym typeface="Sniglet"/>
                        </a:rPr>
                        <a:t>Rain Samples</a:t>
                      </a:r>
                      <a:endParaRPr lang="en" sz="1800" dirty="0">
                        <a:solidFill>
                          <a:srgbClr val="FFFFFF"/>
                        </a:solidFill>
                        <a:latin typeface="Sniglet"/>
                        <a:ea typeface="Sniglet"/>
                        <a:cs typeface="Sniglet"/>
                        <a:sym typeface="Sniglet"/>
                      </a:endParaRPr>
                    </a:p>
                  </a:txBody>
                  <a:tcPr marL="91425" marR="91425" marT="68575" marB="68575" anchor="ctr">
                    <a:lnL w="7620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FFFFFF">
                        <a:alpha val="11150"/>
                      </a:srgbClr>
                    </a:solidFill>
                  </a:tcPr>
                </a:tc>
                <a:tc>
                  <a:txBody>
                    <a:bodyPr/>
                    <a:lstStyle/>
                    <a:p>
                      <a:pPr marL="0" lvl="0" indent="0" algn="ctr">
                        <a:spcBef>
                          <a:spcPts val="0"/>
                        </a:spcBef>
                        <a:buNone/>
                      </a:pPr>
                      <a:r>
                        <a:rPr lang="en" sz="1800" dirty="0" smtClean="0">
                          <a:solidFill>
                            <a:srgbClr val="FFFFFF"/>
                          </a:solidFill>
                          <a:latin typeface="Sniglet"/>
                          <a:ea typeface="Sniglet"/>
                          <a:cs typeface="Sniglet"/>
                          <a:sym typeface="Sniglet"/>
                        </a:rPr>
                        <a:t>1,089</a:t>
                      </a:r>
                      <a:endParaRPr lang="en" sz="1800" dirty="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FFFFFF">
                        <a:alpha val="11150"/>
                      </a:srgbClr>
                    </a:solidFill>
                  </a:tcPr>
                </a:tc>
                <a:tc>
                  <a:txBody>
                    <a:bodyPr/>
                    <a:lstStyle/>
                    <a:p>
                      <a:pPr marL="0" lvl="0" indent="0" algn="ctr">
                        <a:spcBef>
                          <a:spcPts val="0"/>
                        </a:spcBef>
                        <a:buNone/>
                      </a:pPr>
                      <a:r>
                        <a:rPr lang="en" sz="1800" dirty="0" smtClean="0">
                          <a:solidFill>
                            <a:srgbClr val="FFFFFF"/>
                          </a:solidFill>
                          <a:latin typeface="Sniglet"/>
                          <a:ea typeface="Sniglet"/>
                          <a:cs typeface="Sniglet"/>
                          <a:sym typeface="Sniglet"/>
                        </a:rPr>
                        <a:t>85%</a:t>
                      </a:r>
                      <a:endParaRPr lang="en" sz="1800" dirty="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FFFFFF">
                        <a:alpha val="11150"/>
                      </a:srgbClr>
                    </a:solidFill>
                  </a:tcPr>
                </a:tc>
                <a:tc>
                  <a:txBody>
                    <a:bodyPr/>
                    <a:lstStyle/>
                    <a:p>
                      <a:pPr marL="0" lvl="0" indent="0" algn="ctr">
                        <a:spcBef>
                          <a:spcPts val="0"/>
                        </a:spcBef>
                        <a:buNone/>
                      </a:pPr>
                      <a:r>
                        <a:rPr lang="en" sz="1800" dirty="0" smtClean="0">
                          <a:solidFill>
                            <a:srgbClr val="FFFFFF"/>
                          </a:solidFill>
                          <a:latin typeface="Sniglet"/>
                          <a:ea typeface="Sniglet"/>
                          <a:cs typeface="Sniglet"/>
                          <a:sym typeface="Sniglet"/>
                        </a:rPr>
                        <a:t>99%</a:t>
                      </a:r>
                      <a:endParaRPr lang="en" sz="1800" dirty="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med" len="med"/>
                      <a:tailEnd type="none" w="med" len="med"/>
                    </a:lnL>
                    <a:lnR w="7620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FFFFFF">
                        <a:alpha val="11150"/>
                      </a:srgbClr>
                    </a:solidFill>
                  </a:tcPr>
                </a:tc>
              </a:tr>
              <a:tr h="750525">
                <a:tc>
                  <a:txBody>
                    <a:bodyPr/>
                    <a:lstStyle/>
                    <a:p>
                      <a:pPr marL="0" lvl="0" indent="0" algn="r">
                        <a:spcBef>
                          <a:spcPts val="0"/>
                        </a:spcBef>
                        <a:buNone/>
                      </a:pPr>
                      <a:r>
                        <a:rPr lang="en" sz="1800" dirty="0" smtClean="0">
                          <a:solidFill>
                            <a:srgbClr val="FFFFFF"/>
                          </a:solidFill>
                          <a:latin typeface="Sniglet"/>
                          <a:ea typeface="Sniglet"/>
                          <a:cs typeface="Sniglet"/>
                          <a:sym typeface="Sniglet"/>
                        </a:rPr>
                        <a:t>All Sky </a:t>
                      </a:r>
                      <a:r>
                        <a:rPr lang="en" sz="1800" dirty="0" smtClean="0">
                          <a:solidFill>
                            <a:srgbClr val="FFFFFF"/>
                          </a:solidFill>
                          <a:latin typeface="Sniglet"/>
                          <a:ea typeface="Sniglet"/>
                          <a:cs typeface="Sniglet"/>
                          <a:sym typeface="Sniglet"/>
                        </a:rPr>
                        <a:t>Camera</a:t>
                      </a:r>
                      <a:endParaRPr lang="en" sz="1800" dirty="0">
                        <a:solidFill>
                          <a:srgbClr val="FFFFFF"/>
                        </a:solidFill>
                        <a:latin typeface="Sniglet"/>
                        <a:ea typeface="Sniglet"/>
                        <a:cs typeface="Sniglet"/>
                        <a:sym typeface="Sniglet"/>
                      </a:endParaRPr>
                    </a:p>
                  </a:txBody>
                  <a:tcPr marL="91425" marR="91425" marT="68575" marB="68575" anchor="ctr">
                    <a:lnL w="7620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tcPr>
                </a:tc>
                <a:tc>
                  <a:txBody>
                    <a:bodyPr/>
                    <a:lstStyle/>
                    <a:p>
                      <a:pPr marL="0" lvl="0" indent="0" algn="ctr">
                        <a:spcBef>
                          <a:spcPts val="0"/>
                        </a:spcBef>
                        <a:buNone/>
                      </a:pPr>
                      <a:r>
                        <a:rPr lang="en" sz="1800" dirty="0" smtClean="0">
                          <a:solidFill>
                            <a:srgbClr val="FFFFFF"/>
                          </a:solidFill>
                          <a:latin typeface="Sniglet"/>
                          <a:ea typeface="Sniglet"/>
                          <a:cs typeface="Sniglet"/>
                          <a:sym typeface="Sniglet"/>
                        </a:rPr>
                        <a:t>32,420 hours</a:t>
                      </a:r>
                      <a:endParaRPr lang="en" sz="1800" dirty="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tcPr>
                </a:tc>
                <a:tc>
                  <a:txBody>
                    <a:bodyPr/>
                    <a:lstStyle/>
                    <a:p>
                      <a:pPr marL="0" lvl="0" indent="0" algn="ctr">
                        <a:spcBef>
                          <a:spcPts val="0"/>
                        </a:spcBef>
                        <a:buNone/>
                      </a:pPr>
                      <a:r>
                        <a:rPr lang="en" sz="1800" dirty="0" smtClean="0">
                          <a:solidFill>
                            <a:srgbClr val="FFFFFF"/>
                          </a:solidFill>
                          <a:latin typeface="Sniglet"/>
                          <a:ea typeface="Sniglet"/>
                          <a:cs typeface="Sniglet"/>
                          <a:sym typeface="Sniglet"/>
                        </a:rPr>
                        <a:t>100%</a:t>
                      </a:r>
                      <a:endParaRPr lang="en" sz="1800" dirty="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tcPr>
                </a:tc>
                <a:tc>
                  <a:txBody>
                    <a:bodyPr/>
                    <a:lstStyle/>
                    <a:p>
                      <a:pPr marL="0" lvl="0" indent="0" algn="ctr">
                        <a:spcBef>
                          <a:spcPts val="0"/>
                        </a:spcBef>
                        <a:buNone/>
                      </a:pPr>
                      <a:r>
                        <a:rPr lang="en" sz="1800" dirty="0" smtClean="0">
                          <a:solidFill>
                            <a:srgbClr val="FFFFFF"/>
                          </a:solidFill>
                          <a:latin typeface="Sniglet"/>
                          <a:ea typeface="Sniglet"/>
                          <a:cs typeface="Sniglet"/>
                          <a:sym typeface="Sniglet"/>
                        </a:rPr>
                        <a:t>100%</a:t>
                      </a:r>
                      <a:endParaRPr lang="en" sz="1800" dirty="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med" len="med"/>
                      <a:tailEnd type="none" w="med" len="med"/>
                    </a:lnL>
                    <a:lnR w="7620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tcPr>
                </a:tc>
              </a:tr>
              <a:tr h="750525">
                <a:tc>
                  <a:txBody>
                    <a:bodyPr/>
                    <a:lstStyle/>
                    <a:p>
                      <a:pPr marL="0" lvl="0" indent="0" algn="r" rtl="0">
                        <a:spcBef>
                          <a:spcPts val="0"/>
                        </a:spcBef>
                        <a:buNone/>
                      </a:pPr>
                      <a:r>
                        <a:rPr lang="en" sz="1600" dirty="0" smtClean="0">
                          <a:solidFill>
                            <a:srgbClr val="FFFFFF"/>
                          </a:solidFill>
                          <a:latin typeface="Sniglet"/>
                          <a:ea typeface="Sniglet"/>
                          <a:cs typeface="Sniglet"/>
                          <a:sym typeface="Sniglet"/>
                        </a:rPr>
                        <a:t>Aerosol Samples</a:t>
                      </a:r>
                      <a:endParaRPr lang="en" sz="1600" dirty="0">
                        <a:solidFill>
                          <a:srgbClr val="FFFFFF"/>
                        </a:solidFill>
                        <a:latin typeface="Sniglet"/>
                        <a:ea typeface="Sniglet"/>
                        <a:cs typeface="Sniglet"/>
                        <a:sym typeface="Sniglet"/>
                      </a:endParaRPr>
                    </a:p>
                  </a:txBody>
                  <a:tcPr marL="91425" marR="91425" marT="68575" marB="68575" anchor="ctr">
                    <a:lnL w="7620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76200" cap="flat" cmpd="sng">
                      <a:solidFill>
                        <a:srgbClr val="FFFFFF"/>
                      </a:solidFill>
                      <a:prstDash val="solid"/>
                      <a:round/>
                      <a:headEnd type="none" w="med" len="med"/>
                      <a:tailEnd type="none" w="med" len="med"/>
                    </a:lnB>
                    <a:solidFill>
                      <a:srgbClr val="FFFFFF">
                        <a:alpha val="11150"/>
                      </a:srgbClr>
                    </a:solidFill>
                  </a:tcPr>
                </a:tc>
                <a:tc>
                  <a:txBody>
                    <a:bodyPr/>
                    <a:lstStyle/>
                    <a:p>
                      <a:pPr marL="0" lvl="0" indent="0" algn="ctr" rtl="0">
                        <a:spcBef>
                          <a:spcPts val="0"/>
                        </a:spcBef>
                        <a:buNone/>
                      </a:pPr>
                      <a:r>
                        <a:rPr lang="en" sz="1800" dirty="0" smtClean="0">
                          <a:solidFill>
                            <a:srgbClr val="FFFFFF"/>
                          </a:solidFill>
                          <a:latin typeface="Sniglet"/>
                          <a:ea typeface="Sniglet"/>
                          <a:cs typeface="Sniglet"/>
                          <a:sym typeface="Sniglet"/>
                        </a:rPr>
                        <a:t>23.589</a:t>
                      </a:r>
                      <a:endParaRPr lang="en" sz="1800" dirty="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76200" cap="flat" cmpd="sng">
                      <a:solidFill>
                        <a:srgbClr val="FFFFFF"/>
                      </a:solidFill>
                      <a:prstDash val="solid"/>
                      <a:round/>
                      <a:headEnd type="none" w="med" len="med"/>
                      <a:tailEnd type="none" w="med" len="med"/>
                    </a:lnB>
                    <a:solidFill>
                      <a:srgbClr val="FFFFFF">
                        <a:alpha val="11150"/>
                      </a:srgbClr>
                    </a:solidFill>
                  </a:tcPr>
                </a:tc>
                <a:tc>
                  <a:txBody>
                    <a:bodyPr/>
                    <a:lstStyle/>
                    <a:p>
                      <a:pPr marL="0" lvl="0" indent="0" algn="ctr" rtl="0">
                        <a:spcBef>
                          <a:spcPts val="0"/>
                        </a:spcBef>
                        <a:buNone/>
                      </a:pPr>
                      <a:r>
                        <a:rPr lang="en" sz="1800" dirty="0" smtClean="0">
                          <a:solidFill>
                            <a:srgbClr val="FFFFFF"/>
                          </a:solidFill>
                          <a:latin typeface="Sniglet"/>
                          <a:ea typeface="Sniglet"/>
                          <a:cs typeface="Sniglet"/>
                          <a:sym typeface="Sniglet"/>
                        </a:rPr>
                        <a:t>72%</a:t>
                      </a:r>
                      <a:endParaRPr lang="en" sz="1800" dirty="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76200" cap="flat" cmpd="sng">
                      <a:solidFill>
                        <a:srgbClr val="FFFFFF"/>
                      </a:solidFill>
                      <a:prstDash val="solid"/>
                      <a:round/>
                      <a:headEnd type="none" w="med" len="med"/>
                      <a:tailEnd type="none" w="med" len="med"/>
                    </a:lnB>
                    <a:solidFill>
                      <a:srgbClr val="FFFFFF">
                        <a:alpha val="11150"/>
                      </a:srgbClr>
                    </a:solidFill>
                  </a:tcPr>
                </a:tc>
                <a:tc>
                  <a:txBody>
                    <a:bodyPr/>
                    <a:lstStyle/>
                    <a:p>
                      <a:pPr marL="0" lvl="0" indent="0" algn="ctr" rtl="0">
                        <a:spcBef>
                          <a:spcPts val="0"/>
                        </a:spcBef>
                        <a:buNone/>
                      </a:pPr>
                      <a:r>
                        <a:rPr lang="en" sz="1800" dirty="0" smtClean="0">
                          <a:solidFill>
                            <a:srgbClr val="FFFFFF"/>
                          </a:solidFill>
                          <a:latin typeface="Sniglet"/>
                          <a:ea typeface="Sniglet"/>
                          <a:cs typeface="Sniglet"/>
                          <a:sym typeface="Sniglet"/>
                        </a:rPr>
                        <a:t>85%</a:t>
                      </a:r>
                      <a:endParaRPr lang="en" sz="1800" dirty="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med" len="med"/>
                      <a:tailEnd type="none" w="med" len="med"/>
                    </a:lnL>
                    <a:lnR w="7620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76200" cap="flat" cmpd="sng">
                      <a:solidFill>
                        <a:srgbClr val="FFFFFF"/>
                      </a:solidFill>
                      <a:prstDash val="solid"/>
                      <a:round/>
                      <a:headEnd type="none" w="med" len="med"/>
                      <a:tailEnd type="none" w="med" len="med"/>
                    </a:lnB>
                    <a:solidFill>
                      <a:srgbClr val="FFFFFF">
                        <a:alpha val="11150"/>
                      </a:srgbClr>
                    </a:solidFill>
                  </a:tcPr>
                </a:tc>
              </a:tr>
            </a:tbl>
          </a:graphicData>
        </a:graphic>
      </p:graphicFrame>
      <p:sp>
        <p:nvSpPr>
          <p:cNvPr id="156" name="Shape 156"/>
          <p:cNvSpPr/>
          <p:nvPr/>
        </p:nvSpPr>
        <p:spPr>
          <a:xfrm>
            <a:off x="4141750" y="281249"/>
            <a:ext cx="788694" cy="805193"/>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157" name="Shape 157"/>
          <p:cNvSpPr/>
          <p:nvPr/>
        </p:nvSpPr>
        <p:spPr>
          <a:xfrm>
            <a:off x="4337475" y="537593"/>
            <a:ext cx="397258" cy="292507"/>
          </a:xfrm>
          <a:custGeom>
            <a:avLst/>
            <a:gdLst/>
            <a:ahLst/>
            <a:cxnLst/>
            <a:rect l="0" t="0" r="0" b="0"/>
            <a:pathLst>
              <a:path w="18177" h="13384" extrusionOk="0">
                <a:moveTo>
                  <a:pt x="10877" y="4039"/>
                </a:moveTo>
                <a:lnTo>
                  <a:pt x="10755" y="4064"/>
                </a:lnTo>
                <a:lnTo>
                  <a:pt x="10707" y="4088"/>
                </a:lnTo>
                <a:lnTo>
                  <a:pt x="10634" y="4112"/>
                </a:lnTo>
                <a:lnTo>
                  <a:pt x="10609" y="4185"/>
                </a:lnTo>
                <a:lnTo>
                  <a:pt x="10561" y="4258"/>
                </a:lnTo>
                <a:lnTo>
                  <a:pt x="10536" y="4331"/>
                </a:lnTo>
                <a:lnTo>
                  <a:pt x="10536" y="4429"/>
                </a:lnTo>
                <a:lnTo>
                  <a:pt x="10561" y="4575"/>
                </a:lnTo>
                <a:lnTo>
                  <a:pt x="10585" y="4623"/>
                </a:lnTo>
                <a:lnTo>
                  <a:pt x="10634" y="4696"/>
                </a:lnTo>
                <a:lnTo>
                  <a:pt x="10707" y="4745"/>
                </a:lnTo>
                <a:lnTo>
                  <a:pt x="10780" y="4769"/>
                </a:lnTo>
                <a:lnTo>
                  <a:pt x="10828" y="4794"/>
                </a:lnTo>
                <a:lnTo>
                  <a:pt x="10999" y="4794"/>
                </a:lnTo>
                <a:lnTo>
                  <a:pt x="11047" y="4769"/>
                </a:lnTo>
                <a:lnTo>
                  <a:pt x="11169" y="4696"/>
                </a:lnTo>
                <a:lnTo>
                  <a:pt x="11266" y="4575"/>
                </a:lnTo>
                <a:lnTo>
                  <a:pt x="11291" y="4502"/>
                </a:lnTo>
                <a:lnTo>
                  <a:pt x="11291" y="4429"/>
                </a:lnTo>
                <a:lnTo>
                  <a:pt x="11291" y="4356"/>
                </a:lnTo>
                <a:lnTo>
                  <a:pt x="11266" y="4283"/>
                </a:lnTo>
                <a:lnTo>
                  <a:pt x="11169" y="4161"/>
                </a:lnTo>
                <a:lnTo>
                  <a:pt x="11120" y="4088"/>
                </a:lnTo>
                <a:lnTo>
                  <a:pt x="11047" y="4064"/>
                </a:lnTo>
                <a:lnTo>
                  <a:pt x="10950" y="4039"/>
                </a:lnTo>
                <a:close/>
                <a:moveTo>
                  <a:pt x="12361" y="3942"/>
                </a:moveTo>
                <a:lnTo>
                  <a:pt x="12288" y="3966"/>
                </a:lnTo>
                <a:lnTo>
                  <a:pt x="12215" y="4015"/>
                </a:lnTo>
                <a:lnTo>
                  <a:pt x="12142" y="4064"/>
                </a:lnTo>
                <a:lnTo>
                  <a:pt x="12093" y="4137"/>
                </a:lnTo>
                <a:lnTo>
                  <a:pt x="12045" y="4210"/>
                </a:lnTo>
                <a:lnTo>
                  <a:pt x="12020" y="4307"/>
                </a:lnTo>
                <a:lnTo>
                  <a:pt x="11996" y="4380"/>
                </a:lnTo>
                <a:lnTo>
                  <a:pt x="12020" y="4477"/>
                </a:lnTo>
                <a:lnTo>
                  <a:pt x="12045" y="4550"/>
                </a:lnTo>
                <a:lnTo>
                  <a:pt x="12093" y="4623"/>
                </a:lnTo>
                <a:lnTo>
                  <a:pt x="12142" y="4696"/>
                </a:lnTo>
                <a:lnTo>
                  <a:pt x="12215" y="4745"/>
                </a:lnTo>
                <a:lnTo>
                  <a:pt x="12288" y="4794"/>
                </a:lnTo>
                <a:lnTo>
                  <a:pt x="12361" y="4818"/>
                </a:lnTo>
                <a:lnTo>
                  <a:pt x="12531" y="4818"/>
                </a:lnTo>
                <a:lnTo>
                  <a:pt x="12629" y="4794"/>
                </a:lnTo>
                <a:lnTo>
                  <a:pt x="12702" y="4745"/>
                </a:lnTo>
                <a:lnTo>
                  <a:pt x="12750" y="4696"/>
                </a:lnTo>
                <a:lnTo>
                  <a:pt x="12823" y="4623"/>
                </a:lnTo>
                <a:lnTo>
                  <a:pt x="12848" y="4550"/>
                </a:lnTo>
                <a:lnTo>
                  <a:pt x="12872" y="4477"/>
                </a:lnTo>
                <a:lnTo>
                  <a:pt x="12896" y="4380"/>
                </a:lnTo>
                <a:lnTo>
                  <a:pt x="12872" y="4307"/>
                </a:lnTo>
                <a:lnTo>
                  <a:pt x="12848" y="4210"/>
                </a:lnTo>
                <a:lnTo>
                  <a:pt x="12823" y="4137"/>
                </a:lnTo>
                <a:lnTo>
                  <a:pt x="12750" y="4064"/>
                </a:lnTo>
                <a:lnTo>
                  <a:pt x="12702" y="4015"/>
                </a:lnTo>
                <a:lnTo>
                  <a:pt x="12629" y="3966"/>
                </a:lnTo>
                <a:lnTo>
                  <a:pt x="12531" y="3942"/>
                </a:lnTo>
                <a:close/>
                <a:moveTo>
                  <a:pt x="11534" y="5013"/>
                </a:moveTo>
                <a:lnTo>
                  <a:pt x="11412" y="5061"/>
                </a:lnTo>
                <a:lnTo>
                  <a:pt x="11315" y="5110"/>
                </a:lnTo>
                <a:lnTo>
                  <a:pt x="11242" y="5232"/>
                </a:lnTo>
                <a:lnTo>
                  <a:pt x="11218" y="5353"/>
                </a:lnTo>
                <a:lnTo>
                  <a:pt x="11242" y="5475"/>
                </a:lnTo>
                <a:lnTo>
                  <a:pt x="11315" y="5572"/>
                </a:lnTo>
                <a:lnTo>
                  <a:pt x="11412" y="5645"/>
                </a:lnTo>
                <a:lnTo>
                  <a:pt x="11534" y="5670"/>
                </a:lnTo>
                <a:lnTo>
                  <a:pt x="11655" y="5645"/>
                </a:lnTo>
                <a:lnTo>
                  <a:pt x="11753" y="5572"/>
                </a:lnTo>
                <a:lnTo>
                  <a:pt x="11826" y="5475"/>
                </a:lnTo>
                <a:lnTo>
                  <a:pt x="11850" y="5353"/>
                </a:lnTo>
                <a:lnTo>
                  <a:pt x="11826" y="5232"/>
                </a:lnTo>
                <a:lnTo>
                  <a:pt x="11753" y="5110"/>
                </a:lnTo>
                <a:lnTo>
                  <a:pt x="11655" y="5061"/>
                </a:lnTo>
                <a:lnTo>
                  <a:pt x="11534" y="5013"/>
                </a:lnTo>
                <a:close/>
                <a:moveTo>
                  <a:pt x="12312" y="5889"/>
                </a:moveTo>
                <a:lnTo>
                  <a:pt x="12239" y="5913"/>
                </a:lnTo>
                <a:lnTo>
                  <a:pt x="12166" y="5937"/>
                </a:lnTo>
                <a:lnTo>
                  <a:pt x="12093" y="5986"/>
                </a:lnTo>
                <a:lnTo>
                  <a:pt x="12045" y="6059"/>
                </a:lnTo>
                <a:lnTo>
                  <a:pt x="12020" y="6132"/>
                </a:lnTo>
                <a:lnTo>
                  <a:pt x="11996" y="6205"/>
                </a:lnTo>
                <a:lnTo>
                  <a:pt x="11996" y="6278"/>
                </a:lnTo>
                <a:lnTo>
                  <a:pt x="11996" y="6351"/>
                </a:lnTo>
                <a:lnTo>
                  <a:pt x="12020" y="6424"/>
                </a:lnTo>
                <a:lnTo>
                  <a:pt x="12045" y="6497"/>
                </a:lnTo>
                <a:lnTo>
                  <a:pt x="12093" y="6570"/>
                </a:lnTo>
                <a:lnTo>
                  <a:pt x="12166" y="6619"/>
                </a:lnTo>
                <a:lnTo>
                  <a:pt x="12239" y="6643"/>
                </a:lnTo>
                <a:lnTo>
                  <a:pt x="12312" y="6667"/>
                </a:lnTo>
                <a:lnTo>
                  <a:pt x="12458" y="6667"/>
                </a:lnTo>
                <a:lnTo>
                  <a:pt x="12531" y="6643"/>
                </a:lnTo>
                <a:lnTo>
                  <a:pt x="12604" y="6619"/>
                </a:lnTo>
                <a:lnTo>
                  <a:pt x="12677" y="6570"/>
                </a:lnTo>
                <a:lnTo>
                  <a:pt x="12726" y="6497"/>
                </a:lnTo>
                <a:lnTo>
                  <a:pt x="12750" y="6424"/>
                </a:lnTo>
                <a:lnTo>
                  <a:pt x="12775" y="6351"/>
                </a:lnTo>
                <a:lnTo>
                  <a:pt x="12799" y="6278"/>
                </a:lnTo>
                <a:lnTo>
                  <a:pt x="12775" y="6205"/>
                </a:lnTo>
                <a:lnTo>
                  <a:pt x="12750" y="6132"/>
                </a:lnTo>
                <a:lnTo>
                  <a:pt x="12726" y="6059"/>
                </a:lnTo>
                <a:lnTo>
                  <a:pt x="12677" y="5986"/>
                </a:lnTo>
                <a:lnTo>
                  <a:pt x="12604" y="5937"/>
                </a:lnTo>
                <a:lnTo>
                  <a:pt x="12531" y="5913"/>
                </a:lnTo>
                <a:lnTo>
                  <a:pt x="12458" y="5889"/>
                </a:lnTo>
                <a:close/>
                <a:moveTo>
                  <a:pt x="10950" y="5889"/>
                </a:moveTo>
                <a:lnTo>
                  <a:pt x="10853" y="5913"/>
                </a:lnTo>
                <a:lnTo>
                  <a:pt x="10780" y="5937"/>
                </a:lnTo>
                <a:lnTo>
                  <a:pt x="10707" y="5986"/>
                </a:lnTo>
                <a:lnTo>
                  <a:pt x="10634" y="6035"/>
                </a:lnTo>
                <a:lnTo>
                  <a:pt x="10585" y="6108"/>
                </a:lnTo>
                <a:lnTo>
                  <a:pt x="10536" y="6181"/>
                </a:lnTo>
                <a:lnTo>
                  <a:pt x="10512" y="6254"/>
                </a:lnTo>
                <a:lnTo>
                  <a:pt x="10488" y="6351"/>
                </a:lnTo>
                <a:lnTo>
                  <a:pt x="10512" y="6424"/>
                </a:lnTo>
                <a:lnTo>
                  <a:pt x="10536" y="6521"/>
                </a:lnTo>
                <a:lnTo>
                  <a:pt x="10585" y="6594"/>
                </a:lnTo>
                <a:lnTo>
                  <a:pt x="10634" y="6643"/>
                </a:lnTo>
                <a:lnTo>
                  <a:pt x="10707" y="6716"/>
                </a:lnTo>
                <a:lnTo>
                  <a:pt x="10780" y="6740"/>
                </a:lnTo>
                <a:lnTo>
                  <a:pt x="10853" y="6765"/>
                </a:lnTo>
                <a:lnTo>
                  <a:pt x="10950" y="6789"/>
                </a:lnTo>
                <a:lnTo>
                  <a:pt x="11023" y="6765"/>
                </a:lnTo>
                <a:lnTo>
                  <a:pt x="11120" y="6740"/>
                </a:lnTo>
                <a:lnTo>
                  <a:pt x="11193" y="6716"/>
                </a:lnTo>
                <a:lnTo>
                  <a:pt x="11242" y="6643"/>
                </a:lnTo>
                <a:lnTo>
                  <a:pt x="11315" y="6594"/>
                </a:lnTo>
                <a:lnTo>
                  <a:pt x="11339" y="6521"/>
                </a:lnTo>
                <a:lnTo>
                  <a:pt x="11364" y="6424"/>
                </a:lnTo>
                <a:lnTo>
                  <a:pt x="11388" y="6351"/>
                </a:lnTo>
                <a:lnTo>
                  <a:pt x="11364" y="6254"/>
                </a:lnTo>
                <a:lnTo>
                  <a:pt x="11339" y="6181"/>
                </a:lnTo>
                <a:lnTo>
                  <a:pt x="11315" y="6108"/>
                </a:lnTo>
                <a:lnTo>
                  <a:pt x="11242" y="6035"/>
                </a:lnTo>
                <a:lnTo>
                  <a:pt x="11193" y="5986"/>
                </a:lnTo>
                <a:lnTo>
                  <a:pt x="11120" y="5937"/>
                </a:lnTo>
                <a:lnTo>
                  <a:pt x="11023" y="5913"/>
                </a:lnTo>
                <a:lnTo>
                  <a:pt x="10950" y="5889"/>
                </a:lnTo>
                <a:close/>
                <a:moveTo>
                  <a:pt x="2799" y="6351"/>
                </a:moveTo>
                <a:lnTo>
                  <a:pt x="2628" y="6546"/>
                </a:lnTo>
                <a:lnTo>
                  <a:pt x="2507" y="6692"/>
                </a:lnTo>
                <a:lnTo>
                  <a:pt x="2166" y="7057"/>
                </a:lnTo>
                <a:lnTo>
                  <a:pt x="2117" y="6740"/>
                </a:lnTo>
                <a:lnTo>
                  <a:pt x="2093" y="6570"/>
                </a:lnTo>
                <a:lnTo>
                  <a:pt x="2044" y="6424"/>
                </a:lnTo>
                <a:lnTo>
                  <a:pt x="2799" y="6351"/>
                </a:lnTo>
                <a:close/>
                <a:moveTo>
                  <a:pt x="11558" y="6813"/>
                </a:moveTo>
                <a:lnTo>
                  <a:pt x="11461" y="6838"/>
                </a:lnTo>
                <a:lnTo>
                  <a:pt x="11388" y="6862"/>
                </a:lnTo>
                <a:lnTo>
                  <a:pt x="11315" y="6911"/>
                </a:lnTo>
                <a:lnTo>
                  <a:pt x="11242" y="6959"/>
                </a:lnTo>
                <a:lnTo>
                  <a:pt x="11169" y="7032"/>
                </a:lnTo>
                <a:lnTo>
                  <a:pt x="11145" y="7105"/>
                </a:lnTo>
                <a:lnTo>
                  <a:pt x="11120" y="7203"/>
                </a:lnTo>
                <a:lnTo>
                  <a:pt x="11096" y="7276"/>
                </a:lnTo>
                <a:lnTo>
                  <a:pt x="11120" y="7373"/>
                </a:lnTo>
                <a:lnTo>
                  <a:pt x="11145" y="7470"/>
                </a:lnTo>
                <a:lnTo>
                  <a:pt x="11169" y="7543"/>
                </a:lnTo>
                <a:lnTo>
                  <a:pt x="11242" y="7616"/>
                </a:lnTo>
                <a:lnTo>
                  <a:pt x="11315" y="7665"/>
                </a:lnTo>
                <a:lnTo>
                  <a:pt x="11388" y="7714"/>
                </a:lnTo>
                <a:lnTo>
                  <a:pt x="11461" y="7738"/>
                </a:lnTo>
                <a:lnTo>
                  <a:pt x="11655" y="7738"/>
                </a:lnTo>
                <a:lnTo>
                  <a:pt x="11728" y="7714"/>
                </a:lnTo>
                <a:lnTo>
                  <a:pt x="11801" y="7665"/>
                </a:lnTo>
                <a:lnTo>
                  <a:pt x="11874" y="7616"/>
                </a:lnTo>
                <a:lnTo>
                  <a:pt x="11947" y="7543"/>
                </a:lnTo>
                <a:lnTo>
                  <a:pt x="11972" y="7470"/>
                </a:lnTo>
                <a:lnTo>
                  <a:pt x="11996" y="7373"/>
                </a:lnTo>
                <a:lnTo>
                  <a:pt x="12020" y="7276"/>
                </a:lnTo>
                <a:lnTo>
                  <a:pt x="11996" y="7203"/>
                </a:lnTo>
                <a:lnTo>
                  <a:pt x="11972" y="7105"/>
                </a:lnTo>
                <a:lnTo>
                  <a:pt x="11947" y="7032"/>
                </a:lnTo>
                <a:lnTo>
                  <a:pt x="11874" y="6959"/>
                </a:lnTo>
                <a:lnTo>
                  <a:pt x="11801" y="6911"/>
                </a:lnTo>
                <a:lnTo>
                  <a:pt x="11728" y="6862"/>
                </a:lnTo>
                <a:lnTo>
                  <a:pt x="11655" y="6838"/>
                </a:lnTo>
                <a:lnTo>
                  <a:pt x="11558" y="6813"/>
                </a:lnTo>
                <a:close/>
                <a:moveTo>
                  <a:pt x="3918" y="6327"/>
                </a:moveTo>
                <a:lnTo>
                  <a:pt x="3845" y="6375"/>
                </a:lnTo>
                <a:lnTo>
                  <a:pt x="3553" y="6667"/>
                </a:lnTo>
                <a:lnTo>
                  <a:pt x="3285" y="6959"/>
                </a:lnTo>
                <a:lnTo>
                  <a:pt x="2726" y="7592"/>
                </a:lnTo>
                <a:lnTo>
                  <a:pt x="2434" y="7908"/>
                </a:lnTo>
                <a:lnTo>
                  <a:pt x="2263" y="8103"/>
                </a:lnTo>
                <a:lnTo>
                  <a:pt x="2117" y="8298"/>
                </a:lnTo>
                <a:lnTo>
                  <a:pt x="2166" y="7543"/>
                </a:lnTo>
                <a:lnTo>
                  <a:pt x="2239" y="7519"/>
                </a:lnTo>
                <a:lnTo>
                  <a:pt x="2312" y="7470"/>
                </a:lnTo>
                <a:lnTo>
                  <a:pt x="2482" y="7349"/>
                </a:lnTo>
                <a:lnTo>
                  <a:pt x="2726" y="7081"/>
                </a:lnTo>
                <a:lnTo>
                  <a:pt x="3066" y="6716"/>
                </a:lnTo>
                <a:lnTo>
                  <a:pt x="3212" y="6594"/>
                </a:lnTo>
                <a:lnTo>
                  <a:pt x="3310" y="6448"/>
                </a:lnTo>
                <a:lnTo>
                  <a:pt x="3358" y="6400"/>
                </a:lnTo>
                <a:lnTo>
                  <a:pt x="3358" y="6327"/>
                </a:lnTo>
                <a:close/>
                <a:moveTo>
                  <a:pt x="12312" y="7860"/>
                </a:moveTo>
                <a:lnTo>
                  <a:pt x="12239" y="7884"/>
                </a:lnTo>
                <a:lnTo>
                  <a:pt x="12166" y="7908"/>
                </a:lnTo>
                <a:lnTo>
                  <a:pt x="12093" y="7957"/>
                </a:lnTo>
                <a:lnTo>
                  <a:pt x="12045" y="8006"/>
                </a:lnTo>
                <a:lnTo>
                  <a:pt x="11996" y="8079"/>
                </a:lnTo>
                <a:lnTo>
                  <a:pt x="11972" y="8152"/>
                </a:lnTo>
                <a:lnTo>
                  <a:pt x="11947" y="8273"/>
                </a:lnTo>
                <a:lnTo>
                  <a:pt x="11972" y="8395"/>
                </a:lnTo>
                <a:lnTo>
                  <a:pt x="12045" y="8517"/>
                </a:lnTo>
                <a:lnTo>
                  <a:pt x="12142" y="8590"/>
                </a:lnTo>
                <a:lnTo>
                  <a:pt x="12215" y="8638"/>
                </a:lnTo>
                <a:lnTo>
                  <a:pt x="12458" y="8638"/>
                </a:lnTo>
                <a:lnTo>
                  <a:pt x="12556" y="8590"/>
                </a:lnTo>
                <a:lnTo>
                  <a:pt x="12629" y="8541"/>
                </a:lnTo>
                <a:lnTo>
                  <a:pt x="12653" y="8517"/>
                </a:lnTo>
                <a:lnTo>
                  <a:pt x="12726" y="8444"/>
                </a:lnTo>
                <a:lnTo>
                  <a:pt x="12750" y="8346"/>
                </a:lnTo>
                <a:lnTo>
                  <a:pt x="12775" y="8225"/>
                </a:lnTo>
                <a:lnTo>
                  <a:pt x="12726" y="8103"/>
                </a:lnTo>
                <a:lnTo>
                  <a:pt x="12653" y="7981"/>
                </a:lnTo>
                <a:lnTo>
                  <a:pt x="12556" y="7908"/>
                </a:lnTo>
                <a:lnTo>
                  <a:pt x="12483" y="7860"/>
                </a:lnTo>
                <a:close/>
                <a:moveTo>
                  <a:pt x="10974" y="7981"/>
                </a:moveTo>
                <a:lnTo>
                  <a:pt x="10877" y="8006"/>
                </a:lnTo>
                <a:lnTo>
                  <a:pt x="10804" y="8030"/>
                </a:lnTo>
                <a:lnTo>
                  <a:pt x="10682" y="8127"/>
                </a:lnTo>
                <a:lnTo>
                  <a:pt x="10609" y="8225"/>
                </a:lnTo>
                <a:lnTo>
                  <a:pt x="10561" y="8346"/>
                </a:lnTo>
                <a:lnTo>
                  <a:pt x="10585" y="8492"/>
                </a:lnTo>
                <a:lnTo>
                  <a:pt x="10609" y="8590"/>
                </a:lnTo>
                <a:lnTo>
                  <a:pt x="10682" y="8663"/>
                </a:lnTo>
                <a:lnTo>
                  <a:pt x="10755" y="8711"/>
                </a:lnTo>
                <a:lnTo>
                  <a:pt x="10853" y="8736"/>
                </a:lnTo>
                <a:lnTo>
                  <a:pt x="10853" y="8760"/>
                </a:lnTo>
                <a:lnTo>
                  <a:pt x="10999" y="8760"/>
                </a:lnTo>
                <a:lnTo>
                  <a:pt x="11145" y="8736"/>
                </a:lnTo>
                <a:lnTo>
                  <a:pt x="11218" y="8711"/>
                </a:lnTo>
                <a:lnTo>
                  <a:pt x="11266" y="8638"/>
                </a:lnTo>
                <a:lnTo>
                  <a:pt x="11339" y="8565"/>
                </a:lnTo>
                <a:lnTo>
                  <a:pt x="11364" y="8468"/>
                </a:lnTo>
                <a:lnTo>
                  <a:pt x="11388" y="8371"/>
                </a:lnTo>
                <a:lnTo>
                  <a:pt x="11364" y="8273"/>
                </a:lnTo>
                <a:lnTo>
                  <a:pt x="11339" y="8176"/>
                </a:lnTo>
                <a:lnTo>
                  <a:pt x="11291" y="8127"/>
                </a:lnTo>
                <a:lnTo>
                  <a:pt x="11218" y="8054"/>
                </a:lnTo>
                <a:lnTo>
                  <a:pt x="11145" y="8006"/>
                </a:lnTo>
                <a:lnTo>
                  <a:pt x="11047" y="7981"/>
                </a:lnTo>
                <a:close/>
                <a:moveTo>
                  <a:pt x="11704" y="8882"/>
                </a:moveTo>
                <a:lnTo>
                  <a:pt x="11631" y="8906"/>
                </a:lnTo>
                <a:lnTo>
                  <a:pt x="11558" y="8930"/>
                </a:lnTo>
                <a:lnTo>
                  <a:pt x="11485" y="8955"/>
                </a:lnTo>
                <a:lnTo>
                  <a:pt x="11437" y="9003"/>
                </a:lnTo>
                <a:lnTo>
                  <a:pt x="11364" y="9101"/>
                </a:lnTo>
                <a:lnTo>
                  <a:pt x="11339" y="9198"/>
                </a:lnTo>
                <a:lnTo>
                  <a:pt x="11315" y="9295"/>
                </a:lnTo>
                <a:lnTo>
                  <a:pt x="11315" y="9393"/>
                </a:lnTo>
                <a:lnTo>
                  <a:pt x="11364" y="9490"/>
                </a:lnTo>
                <a:lnTo>
                  <a:pt x="11437" y="9587"/>
                </a:lnTo>
                <a:lnTo>
                  <a:pt x="11510" y="9636"/>
                </a:lnTo>
                <a:lnTo>
                  <a:pt x="11607" y="9685"/>
                </a:lnTo>
                <a:lnTo>
                  <a:pt x="11850" y="9685"/>
                </a:lnTo>
                <a:lnTo>
                  <a:pt x="11899" y="9636"/>
                </a:lnTo>
                <a:lnTo>
                  <a:pt x="11996" y="9587"/>
                </a:lnTo>
                <a:lnTo>
                  <a:pt x="12045" y="9514"/>
                </a:lnTo>
                <a:lnTo>
                  <a:pt x="12093" y="9393"/>
                </a:lnTo>
                <a:lnTo>
                  <a:pt x="12093" y="9295"/>
                </a:lnTo>
                <a:lnTo>
                  <a:pt x="12093" y="9222"/>
                </a:lnTo>
                <a:lnTo>
                  <a:pt x="12069" y="9125"/>
                </a:lnTo>
                <a:lnTo>
                  <a:pt x="11996" y="9003"/>
                </a:lnTo>
                <a:lnTo>
                  <a:pt x="11923" y="8955"/>
                </a:lnTo>
                <a:lnTo>
                  <a:pt x="11850" y="8930"/>
                </a:lnTo>
                <a:lnTo>
                  <a:pt x="11777" y="8906"/>
                </a:lnTo>
                <a:lnTo>
                  <a:pt x="11704" y="8882"/>
                </a:lnTo>
                <a:close/>
                <a:moveTo>
                  <a:pt x="4112" y="6327"/>
                </a:moveTo>
                <a:lnTo>
                  <a:pt x="4745" y="6375"/>
                </a:lnTo>
                <a:lnTo>
                  <a:pt x="4721" y="6619"/>
                </a:lnTo>
                <a:lnTo>
                  <a:pt x="4721" y="6886"/>
                </a:lnTo>
                <a:lnTo>
                  <a:pt x="4648" y="6886"/>
                </a:lnTo>
                <a:lnTo>
                  <a:pt x="4477" y="6959"/>
                </a:lnTo>
                <a:lnTo>
                  <a:pt x="4380" y="7081"/>
                </a:lnTo>
                <a:lnTo>
                  <a:pt x="4161" y="7349"/>
                </a:lnTo>
                <a:lnTo>
                  <a:pt x="3431" y="8249"/>
                </a:lnTo>
                <a:lnTo>
                  <a:pt x="3091" y="8590"/>
                </a:lnTo>
                <a:lnTo>
                  <a:pt x="2750" y="8955"/>
                </a:lnTo>
                <a:lnTo>
                  <a:pt x="2409" y="9344"/>
                </a:lnTo>
                <a:lnTo>
                  <a:pt x="2239" y="9539"/>
                </a:lnTo>
                <a:lnTo>
                  <a:pt x="2117" y="9733"/>
                </a:lnTo>
                <a:lnTo>
                  <a:pt x="2117" y="8736"/>
                </a:lnTo>
                <a:lnTo>
                  <a:pt x="2239" y="8687"/>
                </a:lnTo>
                <a:lnTo>
                  <a:pt x="2385" y="8614"/>
                </a:lnTo>
                <a:lnTo>
                  <a:pt x="2507" y="8517"/>
                </a:lnTo>
                <a:lnTo>
                  <a:pt x="2628" y="8371"/>
                </a:lnTo>
                <a:lnTo>
                  <a:pt x="2823" y="8127"/>
                </a:lnTo>
                <a:lnTo>
                  <a:pt x="3018" y="7884"/>
                </a:lnTo>
                <a:lnTo>
                  <a:pt x="3577" y="7276"/>
                </a:lnTo>
                <a:lnTo>
                  <a:pt x="3869" y="6959"/>
                </a:lnTo>
                <a:lnTo>
                  <a:pt x="4161" y="6667"/>
                </a:lnTo>
                <a:lnTo>
                  <a:pt x="4210" y="6619"/>
                </a:lnTo>
                <a:lnTo>
                  <a:pt x="4234" y="6570"/>
                </a:lnTo>
                <a:lnTo>
                  <a:pt x="4234" y="6521"/>
                </a:lnTo>
                <a:lnTo>
                  <a:pt x="4210" y="6448"/>
                </a:lnTo>
                <a:lnTo>
                  <a:pt x="4185" y="6375"/>
                </a:lnTo>
                <a:lnTo>
                  <a:pt x="4112" y="6327"/>
                </a:lnTo>
                <a:close/>
                <a:moveTo>
                  <a:pt x="12239" y="9709"/>
                </a:moveTo>
                <a:lnTo>
                  <a:pt x="12166" y="9733"/>
                </a:lnTo>
                <a:lnTo>
                  <a:pt x="12093" y="9782"/>
                </a:lnTo>
                <a:lnTo>
                  <a:pt x="12020" y="9831"/>
                </a:lnTo>
                <a:lnTo>
                  <a:pt x="11972" y="9879"/>
                </a:lnTo>
                <a:lnTo>
                  <a:pt x="11947" y="9952"/>
                </a:lnTo>
                <a:lnTo>
                  <a:pt x="11923" y="10025"/>
                </a:lnTo>
                <a:lnTo>
                  <a:pt x="11923" y="10098"/>
                </a:lnTo>
                <a:lnTo>
                  <a:pt x="11923" y="10196"/>
                </a:lnTo>
                <a:lnTo>
                  <a:pt x="11947" y="10269"/>
                </a:lnTo>
                <a:lnTo>
                  <a:pt x="11972" y="10342"/>
                </a:lnTo>
                <a:lnTo>
                  <a:pt x="12020" y="10390"/>
                </a:lnTo>
                <a:lnTo>
                  <a:pt x="12093" y="10439"/>
                </a:lnTo>
                <a:lnTo>
                  <a:pt x="12166" y="10488"/>
                </a:lnTo>
                <a:lnTo>
                  <a:pt x="12239" y="10512"/>
                </a:lnTo>
                <a:lnTo>
                  <a:pt x="12385" y="10512"/>
                </a:lnTo>
                <a:lnTo>
                  <a:pt x="12483" y="10488"/>
                </a:lnTo>
                <a:lnTo>
                  <a:pt x="12531" y="10439"/>
                </a:lnTo>
                <a:lnTo>
                  <a:pt x="12604" y="10390"/>
                </a:lnTo>
                <a:lnTo>
                  <a:pt x="12653" y="10342"/>
                </a:lnTo>
                <a:lnTo>
                  <a:pt x="12677" y="10269"/>
                </a:lnTo>
                <a:lnTo>
                  <a:pt x="12702" y="10196"/>
                </a:lnTo>
                <a:lnTo>
                  <a:pt x="12726" y="10098"/>
                </a:lnTo>
                <a:lnTo>
                  <a:pt x="12702" y="10025"/>
                </a:lnTo>
                <a:lnTo>
                  <a:pt x="12677" y="9952"/>
                </a:lnTo>
                <a:lnTo>
                  <a:pt x="12653" y="9879"/>
                </a:lnTo>
                <a:lnTo>
                  <a:pt x="12604" y="9831"/>
                </a:lnTo>
                <a:lnTo>
                  <a:pt x="12531" y="9782"/>
                </a:lnTo>
                <a:lnTo>
                  <a:pt x="12483" y="9733"/>
                </a:lnTo>
                <a:lnTo>
                  <a:pt x="12385" y="9709"/>
                </a:lnTo>
                <a:close/>
                <a:moveTo>
                  <a:pt x="10950" y="9831"/>
                </a:moveTo>
                <a:lnTo>
                  <a:pt x="10853" y="9855"/>
                </a:lnTo>
                <a:lnTo>
                  <a:pt x="10755" y="9879"/>
                </a:lnTo>
                <a:lnTo>
                  <a:pt x="10658" y="9952"/>
                </a:lnTo>
                <a:lnTo>
                  <a:pt x="10609" y="10025"/>
                </a:lnTo>
                <a:lnTo>
                  <a:pt x="10561" y="10123"/>
                </a:lnTo>
                <a:lnTo>
                  <a:pt x="10561" y="10220"/>
                </a:lnTo>
                <a:lnTo>
                  <a:pt x="10561" y="10342"/>
                </a:lnTo>
                <a:lnTo>
                  <a:pt x="10585" y="10415"/>
                </a:lnTo>
                <a:lnTo>
                  <a:pt x="10634" y="10463"/>
                </a:lnTo>
                <a:lnTo>
                  <a:pt x="10755" y="10560"/>
                </a:lnTo>
                <a:lnTo>
                  <a:pt x="10828" y="10609"/>
                </a:lnTo>
                <a:lnTo>
                  <a:pt x="10950" y="10633"/>
                </a:lnTo>
                <a:lnTo>
                  <a:pt x="11047" y="10609"/>
                </a:lnTo>
                <a:lnTo>
                  <a:pt x="11145" y="10560"/>
                </a:lnTo>
                <a:lnTo>
                  <a:pt x="11266" y="10463"/>
                </a:lnTo>
                <a:lnTo>
                  <a:pt x="11291" y="10415"/>
                </a:lnTo>
                <a:lnTo>
                  <a:pt x="11315" y="10342"/>
                </a:lnTo>
                <a:lnTo>
                  <a:pt x="11339" y="10220"/>
                </a:lnTo>
                <a:lnTo>
                  <a:pt x="11315" y="10123"/>
                </a:lnTo>
                <a:lnTo>
                  <a:pt x="11291" y="10025"/>
                </a:lnTo>
                <a:lnTo>
                  <a:pt x="11218" y="9952"/>
                </a:lnTo>
                <a:lnTo>
                  <a:pt x="11145" y="9879"/>
                </a:lnTo>
                <a:lnTo>
                  <a:pt x="11047" y="9855"/>
                </a:lnTo>
                <a:lnTo>
                  <a:pt x="10950" y="9831"/>
                </a:lnTo>
                <a:close/>
                <a:moveTo>
                  <a:pt x="4696" y="7373"/>
                </a:moveTo>
                <a:lnTo>
                  <a:pt x="4672" y="8079"/>
                </a:lnTo>
                <a:lnTo>
                  <a:pt x="4575" y="8127"/>
                </a:lnTo>
                <a:lnTo>
                  <a:pt x="4477" y="8176"/>
                </a:lnTo>
                <a:lnTo>
                  <a:pt x="4404" y="8273"/>
                </a:lnTo>
                <a:lnTo>
                  <a:pt x="4331" y="8346"/>
                </a:lnTo>
                <a:lnTo>
                  <a:pt x="4088" y="8760"/>
                </a:lnTo>
                <a:lnTo>
                  <a:pt x="3723" y="9320"/>
                </a:lnTo>
                <a:lnTo>
                  <a:pt x="3529" y="9587"/>
                </a:lnTo>
                <a:lnTo>
                  <a:pt x="3310" y="9855"/>
                </a:lnTo>
                <a:lnTo>
                  <a:pt x="3139" y="9977"/>
                </a:lnTo>
                <a:lnTo>
                  <a:pt x="2969" y="10098"/>
                </a:lnTo>
                <a:lnTo>
                  <a:pt x="2604" y="10390"/>
                </a:lnTo>
                <a:lnTo>
                  <a:pt x="2434" y="10560"/>
                </a:lnTo>
                <a:lnTo>
                  <a:pt x="2263" y="10706"/>
                </a:lnTo>
                <a:lnTo>
                  <a:pt x="2142" y="10901"/>
                </a:lnTo>
                <a:lnTo>
                  <a:pt x="2069" y="11071"/>
                </a:lnTo>
                <a:lnTo>
                  <a:pt x="2117" y="10536"/>
                </a:lnTo>
                <a:lnTo>
                  <a:pt x="2117" y="10001"/>
                </a:lnTo>
                <a:lnTo>
                  <a:pt x="2336" y="9904"/>
                </a:lnTo>
                <a:lnTo>
                  <a:pt x="2555" y="9782"/>
                </a:lnTo>
                <a:lnTo>
                  <a:pt x="2750" y="9612"/>
                </a:lnTo>
                <a:lnTo>
                  <a:pt x="2945" y="9441"/>
                </a:lnTo>
                <a:lnTo>
                  <a:pt x="3310" y="9052"/>
                </a:lnTo>
                <a:lnTo>
                  <a:pt x="3626" y="8687"/>
                </a:lnTo>
                <a:lnTo>
                  <a:pt x="4015" y="8249"/>
                </a:lnTo>
                <a:lnTo>
                  <a:pt x="4380" y="7787"/>
                </a:lnTo>
                <a:lnTo>
                  <a:pt x="4550" y="7592"/>
                </a:lnTo>
                <a:lnTo>
                  <a:pt x="4696" y="7373"/>
                </a:lnTo>
                <a:close/>
                <a:moveTo>
                  <a:pt x="17033" y="6254"/>
                </a:moveTo>
                <a:lnTo>
                  <a:pt x="17009" y="6473"/>
                </a:lnTo>
                <a:lnTo>
                  <a:pt x="17009" y="6692"/>
                </a:lnTo>
                <a:lnTo>
                  <a:pt x="17033" y="7154"/>
                </a:lnTo>
                <a:lnTo>
                  <a:pt x="17009" y="7884"/>
                </a:lnTo>
                <a:lnTo>
                  <a:pt x="16984" y="8614"/>
                </a:lnTo>
                <a:lnTo>
                  <a:pt x="16936" y="9247"/>
                </a:lnTo>
                <a:lnTo>
                  <a:pt x="16911" y="9879"/>
                </a:lnTo>
                <a:lnTo>
                  <a:pt x="16911" y="10488"/>
                </a:lnTo>
                <a:lnTo>
                  <a:pt x="16936" y="11120"/>
                </a:lnTo>
                <a:lnTo>
                  <a:pt x="16376" y="11193"/>
                </a:lnTo>
                <a:lnTo>
                  <a:pt x="16425" y="10488"/>
                </a:lnTo>
                <a:lnTo>
                  <a:pt x="16449" y="9758"/>
                </a:lnTo>
                <a:lnTo>
                  <a:pt x="16473" y="8298"/>
                </a:lnTo>
                <a:lnTo>
                  <a:pt x="16473" y="7592"/>
                </a:lnTo>
                <a:lnTo>
                  <a:pt x="16449" y="6886"/>
                </a:lnTo>
                <a:lnTo>
                  <a:pt x="16449" y="6594"/>
                </a:lnTo>
                <a:lnTo>
                  <a:pt x="16425" y="6448"/>
                </a:lnTo>
                <a:lnTo>
                  <a:pt x="16400" y="6302"/>
                </a:lnTo>
                <a:lnTo>
                  <a:pt x="16717" y="6278"/>
                </a:lnTo>
                <a:lnTo>
                  <a:pt x="17033" y="6254"/>
                </a:lnTo>
                <a:close/>
                <a:moveTo>
                  <a:pt x="10147" y="3334"/>
                </a:moveTo>
                <a:lnTo>
                  <a:pt x="10415" y="3407"/>
                </a:lnTo>
                <a:lnTo>
                  <a:pt x="10682" y="3431"/>
                </a:lnTo>
                <a:lnTo>
                  <a:pt x="10950" y="3407"/>
                </a:lnTo>
                <a:lnTo>
                  <a:pt x="11242" y="3407"/>
                </a:lnTo>
                <a:lnTo>
                  <a:pt x="11218" y="3455"/>
                </a:lnTo>
                <a:lnTo>
                  <a:pt x="11218" y="3528"/>
                </a:lnTo>
                <a:lnTo>
                  <a:pt x="11242" y="3626"/>
                </a:lnTo>
                <a:lnTo>
                  <a:pt x="11266" y="3699"/>
                </a:lnTo>
                <a:lnTo>
                  <a:pt x="11315" y="3772"/>
                </a:lnTo>
                <a:lnTo>
                  <a:pt x="11388" y="3820"/>
                </a:lnTo>
                <a:lnTo>
                  <a:pt x="11485" y="3869"/>
                </a:lnTo>
                <a:lnTo>
                  <a:pt x="11607" y="3869"/>
                </a:lnTo>
                <a:lnTo>
                  <a:pt x="11704" y="3820"/>
                </a:lnTo>
                <a:lnTo>
                  <a:pt x="11801" y="3772"/>
                </a:lnTo>
                <a:lnTo>
                  <a:pt x="11850" y="3723"/>
                </a:lnTo>
                <a:lnTo>
                  <a:pt x="11874" y="3650"/>
                </a:lnTo>
                <a:lnTo>
                  <a:pt x="11899" y="3528"/>
                </a:lnTo>
                <a:lnTo>
                  <a:pt x="11874" y="3431"/>
                </a:lnTo>
                <a:lnTo>
                  <a:pt x="11874" y="3382"/>
                </a:lnTo>
                <a:lnTo>
                  <a:pt x="12823" y="3382"/>
                </a:lnTo>
                <a:lnTo>
                  <a:pt x="12823" y="3626"/>
                </a:lnTo>
                <a:lnTo>
                  <a:pt x="12848" y="3820"/>
                </a:lnTo>
                <a:lnTo>
                  <a:pt x="12896" y="4380"/>
                </a:lnTo>
                <a:lnTo>
                  <a:pt x="12969" y="4940"/>
                </a:lnTo>
                <a:lnTo>
                  <a:pt x="12994" y="5499"/>
                </a:lnTo>
                <a:lnTo>
                  <a:pt x="12994" y="6059"/>
                </a:lnTo>
                <a:lnTo>
                  <a:pt x="12945" y="7397"/>
                </a:lnTo>
                <a:lnTo>
                  <a:pt x="12896" y="8711"/>
                </a:lnTo>
                <a:lnTo>
                  <a:pt x="12896" y="9320"/>
                </a:lnTo>
                <a:lnTo>
                  <a:pt x="12896" y="9928"/>
                </a:lnTo>
                <a:lnTo>
                  <a:pt x="12896" y="11120"/>
                </a:lnTo>
                <a:lnTo>
                  <a:pt x="12458" y="11096"/>
                </a:lnTo>
                <a:lnTo>
                  <a:pt x="12020" y="11096"/>
                </a:lnTo>
                <a:lnTo>
                  <a:pt x="12020" y="11023"/>
                </a:lnTo>
                <a:lnTo>
                  <a:pt x="12020" y="10925"/>
                </a:lnTo>
                <a:lnTo>
                  <a:pt x="11996" y="10852"/>
                </a:lnTo>
                <a:lnTo>
                  <a:pt x="11947" y="10779"/>
                </a:lnTo>
                <a:lnTo>
                  <a:pt x="11899" y="10731"/>
                </a:lnTo>
                <a:lnTo>
                  <a:pt x="11850" y="10682"/>
                </a:lnTo>
                <a:lnTo>
                  <a:pt x="11777" y="10633"/>
                </a:lnTo>
                <a:lnTo>
                  <a:pt x="11704" y="10609"/>
                </a:lnTo>
                <a:lnTo>
                  <a:pt x="11534" y="10609"/>
                </a:lnTo>
                <a:lnTo>
                  <a:pt x="11461" y="10633"/>
                </a:lnTo>
                <a:lnTo>
                  <a:pt x="11388" y="10682"/>
                </a:lnTo>
                <a:lnTo>
                  <a:pt x="11339" y="10731"/>
                </a:lnTo>
                <a:lnTo>
                  <a:pt x="11291" y="10779"/>
                </a:lnTo>
                <a:lnTo>
                  <a:pt x="11242" y="10852"/>
                </a:lnTo>
                <a:lnTo>
                  <a:pt x="11218" y="10925"/>
                </a:lnTo>
                <a:lnTo>
                  <a:pt x="11218" y="11023"/>
                </a:lnTo>
                <a:lnTo>
                  <a:pt x="11242" y="11120"/>
                </a:lnTo>
                <a:lnTo>
                  <a:pt x="10853" y="11144"/>
                </a:lnTo>
                <a:lnTo>
                  <a:pt x="10463" y="11217"/>
                </a:lnTo>
                <a:lnTo>
                  <a:pt x="10415" y="10852"/>
                </a:lnTo>
                <a:lnTo>
                  <a:pt x="10366" y="10488"/>
                </a:lnTo>
                <a:lnTo>
                  <a:pt x="10342" y="9758"/>
                </a:lnTo>
                <a:lnTo>
                  <a:pt x="10317" y="8322"/>
                </a:lnTo>
                <a:lnTo>
                  <a:pt x="10317" y="7251"/>
                </a:lnTo>
                <a:lnTo>
                  <a:pt x="10293" y="6716"/>
                </a:lnTo>
                <a:lnTo>
                  <a:pt x="10269" y="6205"/>
                </a:lnTo>
                <a:lnTo>
                  <a:pt x="10171" y="4502"/>
                </a:lnTo>
                <a:lnTo>
                  <a:pt x="10147" y="3699"/>
                </a:lnTo>
                <a:lnTo>
                  <a:pt x="10147" y="3334"/>
                </a:lnTo>
                <a:close/>
                <a:moveTo>
                  <a:pt x="16035" y="6302"/>
                </a:moveTo>
                <a:lnTo>
                  <a:pt x="16035" y="6448"/>
                </a:lnTo>
                <a:lnTo>
                  <a:pt x="16035" y="6594"/>
                </a:lnTo>
                <a:lnTo>
                  <a:pt x="16060" y="6886"/>
                </a:lnTo>
                <a:lnTo>
                  <a:pt x="16060" y="7592"/>
                </a:lnTo>
                <a:lnTo>
                  <a:pt x="16035" y="8298"/>
                </a:lnTo>
                <a:lnTo>
                  <a:pt x="16011" y="9028"/>
                </a:lnTo>
                <a:lnTo>
                  <a:pt x="15962" y="9758"/>
                </a:lnTo>
                <a:lnTo>
                  <a:pt x="15938" y="10488"/>
                </a:lnTo>
                <a:lnTo>
                  <a:pt x="15938" y="10852"/>
                </a:lnTo>
                <a:lnTo>
                  <a:pt x="15962" y="11217"/>
                </a:lnTo>
                <a:lnTo>
                  <a:pt x="15719" y="11217"/>
                </a:lnTo>
                <a:lnTo>
                  <a:pt x="15743" y="11169"/>
                </a:lnTo>
                <a:lnTo>
                  <a:pt x="15768" y="10852"/>
                </a:lnTo>
                <a:lnTo>
                  <a:pt x="15768" y="10536"/>
                </a:lnTo>
                <a:lnTo>
                  <a:pt x="15743" y="10220"/>
                </a:lnTo>
                <a:lnTo>
                  <a:pt x="15743" y="9904"/>
                </a:lnTo>
                <a:lnTo>
                  <a:pt x="15743" y="9198"/>
                </a:lnTo>
                <a:lnTo>
                  <a:pt x="15743" y="8517"/>
                </a:lnTo>
                <a:lnTo>
                  <a:pt x="15695" y="7884"/>
                </a:lnTo>
                <a:lnTo>
                  <a:pt x="15622" y="7251"/>
                </a:lnTo>
                <a:lnTo>
                  <a:pt x="15622" y="7008"/>
                </a:lnTo>
                <a:lnTo>
                  <a:pt x="15622" y="6765"/>
                </a:lnTo>
                <a:lnTo>
                  <a:pt x="15670" y="6302"/>
                </a:lnTo>
                <a:close/>
                <a:moveTo>
                  <a:pt x="15354" y="6302"/>
                </a:moveTo>
                <a:lnTo>
                  <a:pt x="15281" y="6546"/>
                </a:lnTo>
                <a:lnTo>
                  <a:pt x="15257" y="6813"/>
                </a:lnTo>
                <a:lnTo>
                  <a:pt x="15232" y="7081"/>
                </a:lnTo>
                <a:lnTo>
                  <a:pt x="15232" y="7349"/>
                </a:lnTo>
                <a:lnTo>
                  <a:pt x="15305" y="7884"/>
                </a:lnTo>
                <a:lnTo>
                  <a:pt x="15354" y="8395"/>
                </a:lnTo>
                <a:lnTo>
                  <a:pt x="15354" y="8760"/>
                </a:lnTo>
                <a:lnTo>
                  <a:pt x="15354" y="9149"/>
                </a:lnTo>
                <a:lnTo>
                  <a:pt x="15330" y="9904"/>
                </a:lnTo>
                <a:lnTo>
                  <a:pt x="15305" y="10220"/>
                </a:lnTo>
                <a:lnTo>
                  <a:pt x="15305" y="10585"/>
                </a:lnTo>
                <a:lnTo>
                  <a:pt x="15330" y="10925"/>
                </a:lnTo>
                <a:lnTo>
                  <a:pt x="15378" y="11071"/>
                </a:lnTo>
                <a:lnTo>
                  <a:pt x="15427" y="11242"/>
                </a:lnTo>
                <a:lnTo>
                  <a:pt x="15208" y="11242"/>
                </a:lnTo>
                <a:lnTo>
                  <a:pt x="15232" y="11193"/>
                </a:lnTo>
                <a:lnTo>
                  <a:pt x="15232" y="11120"/>
                </a:lnTo>
                <a:lnTo>
                  <a:pt x="15184" y="10755"/>
                </a:lnTo>
                <a:lnTo>
                  <a:pt x="15135" y="10366"/>
                </a:lnTo>
                <a:lnTo>
                  <a:pt x="15086" y="9636"/>
                </a:lnTo>
                <a:lnTo>
                  <a:pt x="15062" y="8882"/>
                </a:lnTo>
                <a:lnTo>
                  <a:pt x="15013" y="8127"/>
                </a:lnTo>
                <a:lnTo>
                  <a:pt x="14989" y="7543"/>
                </a:lnTo>
                <a:lnTo>
                  <a:pt x="14989" y="6959"/>
                </a:lnTo>
                <a:lnTo>
                  <a:pt x="14989" y="6789"/>
                </a:lnTo>
                <a:lnTo>
                  <a:pt x="15013" y="6619"/>
                </a:lnTo>
                <a:lnTo>
                  <a:pt x="15038" y="6473"/>
                </a:lnTo>
                <a:lnTo>
                  <a:pt x="15038" y="6302"/>
                </a:lnTo>
                <a:close/>
                <a:moveTo>
                  <a:pt x="4575" y="10633"/>
                </a:moveTo>
                <a:lnTo>
                  <a:pt x="4575" y="10950"/>
                </a:lnTo>
                <a:lnTo>
                  <a:pt x="4599" y="11290"/>
                </a:lnTo>
                <a:lnTo>
                  <a:pt x="4429" y="11242"/>
                </a:lnTo>
                <a:lnTo>
                  <a:pt x="4258" y="11217"/>
                </a:lnTo>
                <a:lnTo>
                  <a:pt x="3893" y="11217"/>
                </a:lnTo>
                <a:lnTo>
                  <a:pt x="4088" y="11047"/>
                </a:lnTo>
                <a:lnTo>
                  <a:pt x="4283" y="10852"/>
                </a:lnTo>
                <a:lnTo>
                  <a:pt x="4575" y="10633"/>
                </a:lnTo>
                <a:close/>
                <a:moveTo>
                  <a:pt x="4648" y="8711"/>
                </a:moveTo>
                <a:lnTo>
                  <a:pt x="4648" y="8882"/>
                </a:lnTo>
                <a:lnTo>
                  <a:pt x="4599" y="9952"/>
                </a:lnTo>
                <a:lnTo>
                  <a:pt x="4550" y="9952"/>
                </a:lnTo>
                <a:lnTo>
                  <a:pt x="4477" y="10001"/>
                </a:lnTo>
                <a:lnTo>
                  <a:pt x="4404" y="10074"/>
                </a:lnTo>
                <a:lnTo>
                  <a:pt x="4283" y="10196"/>
                </a:lnTo>
                <a:lnTo>
                  <a:pt x="3942" y="10536"/>
                </a:lnTo>
                <a:lnTo>
                  <a:pt x="3626" y="10828"/>
                </a:lnTo>
                <a:lnTo>
                  <a:pt x="3480" y="10974"/>
                </a:lnTo>
                <a:lnTo>
                  <a:pt x="3358" y="11169"/>
                </a:lnTo>
                <a:lnTo>
                  <a:pt x="3334" y="11242"/>
                </a:lnTo>
                <a:lnTo>
                  <a:pt x="3237" y="11242"/>
                </a:lnTo>
                <a:lnTo>
                  <a:pt x="2653" y="11266"/>
                </a:lnTo>
                <a:lnTo>
                  <a:pt x="2044" y="11315"/>
                </a:lnTo>
                <a:lnTo>
                  <a:pt x="2044" y="11315"/>
                </a:lnTo>
                <a:lnTo>
                  <a:pt x="2069" y="11144"/>
                </a:lnTo>
                <a:lnTo>
                  <a:pt x="2093" y="11193"/>
                </a:lnTo>
                <a:lnTo>
                  <a:pt x="2142" y="11217"/>
                </a:lnTo>
                <a:lnTo>
                  <a:pt x="2190" y="11242"/>
                </a:lnTo>
                <a:lnTo>
                  <a:pt x="2239" y="11217"/>
                </a:lnTo>
                <a:lnTo>
                  <a:pt x="2409" y="11120"/>
                </a:lnTo>
                <a:lnTo>
                  <a:pt x="2555" y="11023"/>
                </a:lnTo>
                <a:lnTo>
                  <a:pt x="2823" y="10779"/>
                </a:lnTo>
                <a:lnTo>
                  <a:pt x="3261" y="10415"/>
                </a:lnTo>
                <a:lnTo>
                  <a:pt x="3650" y="10050"/>
                </a:lnTo>
                <a:lnTo>
                  <a:pt x="3845" y="9831"/>
                </a:lnTo>
                <a:lnTo>
                  <a:pt x="4039" y="9612"/>
                </a:lnTo>
                <a:lnTo>
                  <a:pt x="4356" y="9125"/>
                </a:lnTo>
                <a:lnTo>
                  <a:pt x="4648" y="8711"/>
                </a:lnTo>
                <a:close/>
                <a:moveTo>
                  <a:pt x="6035" y="536"/>
                </a:moveTo>
                <a:lnTo>
                  <a:pt x="6327" y="560"/>
                </a:lnTo>
                <a:lnTo>
                  <a:pt x="6619" y="584"/>
                </a:lnTo>
                <a:lnTo>
                  <a:pt x="7203" y="584"/>
                </a:lnTo>
                <a:lnTo>
                  <a:pt x="7592" y="609"/>
                </a:lnTo>
                <a:lnTo>
                  <a:pt x="8346" y="609"/>
                </a:lnTo>
                <a:lnTo>
                  <a:pt x="8736" y="560"/>
                </a:lnTo>
                <a:lnTo>
                  <a:pt x="8663" y="803"/>
                </a:lnTo>
                <a:lnTo>
                  <a:pt x="8638" y="1047"/>
                </a:lnTo>
                <a:lnTo>
                  <a:pt x="8638" y="1436"/>
                </a:lnTo>
                <a:lnTo>
                  <a:pt x="8638" y="1971"/>
                </a:lnTo>
                <a:lnTo>
                  <a:pt x="8687" y="2531"/>
                </a:lnTo>
                <a:lnTo>
                  <a:pt x="8711" y="3066"/>
                </a:lnTo>
                <a:lnTo>
                  <a:pt x="8711" y="3626"/>
                </a:lnTo>
                <a:lnTo>
                  <a:pt x="8687" y="4575"/>
                </a:lnTo>
                <a:lnTo>
                  <a:pt x="8711" y="5499"/>
                </a:lnTo>
                <a:lnTo>
                  <a:pt x="8760" y="7373"/>
                </a:lnTo>
                <a:lnTo>
                  <a:pt x="8833" y="9271"/>
                </a:lnTo>
                <a:lnTo>
                  <a:pt x="8857" y="11144"/>
                </a:lnTo>
                <a:lnTo>
                  <a:pt x="7178" y="11144"/>
                </a:lnTo>
                <a:lnTo>
                  <a:pt x="6911" y="11169"/>
                </a:lnTo>
                <a:lnTo>
                  <a:pt x="6643" y="11169"/>
                </a:lnTo>
                <a:lnTo>
                  <a:pt x="6400" y="11217"/>
                </a:lnTo>
                <a:lnTo>
                  <a:pt x="6156" y="11315"/>
                </a:lnTo>
                <a:lnTo>
                  <a:pt x="6132" y="11023"/>
                </a:lnTo>
                <a:lnTo>
                  <a:pt x="6132" y="10731"/>
                </a:lnTo>
                <a:lnTo>
                  <a:pt x="6132" y="10147"/>
                </a:lnTo>
                <a:lnTo>
                  <a:pt x="6059" y="8711"/>
                </a:lnTo>
                <a:lnTo>
                  <a:pt x="6035" y="7933"/>
                </a:lnTo>
                <a:lnTo>
                  <a:pt x="6035" y="7178"/>
                </a:lnTo>
                <a:lnTo>
                  <a:pt x="6083" y="6424"/>
                </a:lnTo>
                <a:lnTo>
                  <a:pt x="6132" y="5645"/>
                </a:lnTo>
                <a:lnTo>
                  <a:pt x="6229" y="4210"/>
                </a:lnTo>
                <a:lnTo>
                  <a:pt x="6254" y="3480"/>
                </a:lnTo>
                <a:lnTo>
                  <a:pt x="6254" y="3115"/>
                </a:lnTo>
                <a:lnTo>
                  <a:pt x="6229" y="2750"/>
                </a:lnTo>
                <a:lnTo>
                  <a:pt x="6035" y="1485"/>
                </a:lnTo>
                <a:lnTo>
                  <a:pt x="6035" y="1241"/>
                </a:lnTo>
                <a:lnTo>
                  <a:pt x="6035" y="1022"/>
                </a:lnTo>
                <a:lnTo>
                  <a:pt x="6035" y="536"/>
                </a:lnTo>
                <a:close/>
                <a:moveTo>
                  <a:pt x="14721" y="6327"/>
                </a:moveTo>
                <a:lnTo>
                  <a:pt x="14624" y="6497"/>
                </a:lnTo>
                <a:lnTo>
                  <a:pt x="14600" y="6716"/>
                </a:lnTo>
                <a:lnTo>
                  <a:pt x="14575" y="6959"/>
                </a:lnTo>
                <a:lnTo>
                  <a:pt x="14551" y="7203"/>
                </a:lnTo>
                <a:lnTo>
                  <a:pt x="14575" y="7665"/>
                </a:lnTo>
                <a:lnTo>
                  <a:pt x="14600" y="8006"/>
                </a:lnTo>
                <a:lnTo>
                  <a:pt x="14673" y="9612"/>
                </a:lnTo>
                <a:lnTo>
                  <a:pt x="14721" y="10439"/>
                </a:lnTo>
                <a:lnTo>
                  <a:pt x="14770" y="10828"/>
                </a:lnTo>
                <a:lnTo>
                  <a:pt x="14843" y="11242"/>
                </a:lnTo>
                <a:lnTo>
                  <a:pt x="14843" y="11266"/>
                </a:lnTo>
                <a:lnTo>
                  <a:pt x="14600" y="11290"/>
                </a:lnTo>
                <a:lnTo>
                  <a:pt x="14381" y="11339"/>
                </a:lnTo>
                <a:lnTo>
                  <a:pt x="14454" y="10755"/>
                </a:lnTo>
                <a:lnTo>
                  <a:pt x="14502" y="10171"/>
                </a:lnTo>
                <a:lnTo>
                  <a:pt x="14502" y="9587"/>
                </a:lnTo>
                <a:lnTo>
                  <a:pt x="14478" y="9003"/>
                </a:lnTo>
                <a:lnTo>
                  <a:pt x="14429" y="7689"/>
                </a:lnTo>
                <a:lnTo>
                  <a:pt x="14405" y="7008"/>
                </a:lnTo>
                <a:lnTo>
                  <a:pt x="14356" y="6375"/>
                </a:lnTo>
                <a:lnTo>
                  <a:pt x="14721" y="6327"/>
                </a:lnTo>
                <a:close/>
                <a:moveTo>
                  <a:pt x="12361" y="2871"/>
                </a:moveTo>
                <a:lnTo>
                  <a:pt x="11680" y="2920"/>
                </a:lnTo>
                <a:lnTo>
                  <a:pt x="10901" y="2944"/>
                </a:lnTo>
                <a:lnTo>
                  <a:pt x="10512" y="2944"/>
                </a:lnTo>
                <a:lnTo>
                  <a:pt x="10147" y="2993"/>
                </a:lnTo>
                <a:lnTo>
                  <a:pt x="10074" y="3042"/>
                </a:lnTo>
                <a:lnTo>
                  <a:pt x="10025" y="3090"/>
                </a:lnTo>
                <a:lnTo>
                  <a:pt x="10001" y="3090"/>
                </a:lnTo>
                <a:lnTo>
                  <a:pt x="9904" y="3139"/>
                </a:lnTo>
                <a:lnTo>
                  <a:pt x="9831" y="3212"/>
                </a:lnTo>
                <a:lnTo>
                  <a:pt x="9806" y="3334"/>
                </a:lnTo>
                <a:lnTo>
                  <a:pt x="9782" y="3455"/>
                </a:lnTo>
                <a:lnTo>
                  <a:pt x="9758" y="3723"/>
                </a:lnTo>
                <a:lnTo>
                  <a:pt x="9782" y="3918"/>
                </a:lnTo>
                <a:lnTo>
                  <a:pt x="9782" y="4429"/>
                </a:lnTo>
                <a:lnTo>
                  <a:pt x="9806" y="4940"/>
                </a:lnTo>
                <a:lnTo>
                  <a:pt x="9855" y="5937"/>
                </a:lnTo>
                <a:lnTo>
                  <a:pt x="9879" y="7032"/>
                </a:lnTo>
                <a:lnTo>
                  <a:pt x="9904" y="8127"/>
                </a:lnTo>
                <a:lnTo>
                  <a:pt x="9928" y="9758"/>
                </a:lnTo>
                <a:lnTo>
                  <a:pt x="9952" y="10560"/>
                </a:lnTo>
                <a:lnTo>
                  <a:pt x="10001" y="10974"/>
                </a:lnTo>
                <a:lnTo>
                  <a:pt x="10050" y="11363"/>
                </a:lnTo>
                <a:lnTo>
                  <a:pt x="10025" y="11388"/>
                </a:lnTo>
                <a:lnTo>
                  <a:pt x="10001" y="11436"/>
                </a:lnTo>
                <a:lnTo>
                  <a:pt x="10001" y="11534"/>
                </a:lnTo>
                <a:lnTo>
                  <a:pt x="10025" y="11631"/>
                </a:lnTo>
                <a:lnTo>
                  <a:pt x="10074" y="11655"/>
                </a:lnTo>
                <a:lnTo>
                  <a:pt x="10123" y="11680"/>
                </a:lnTo>
                <a:lnTo>
                  <a:pt x="10171" y="11680"/>
                </a:lnTo>
                <a:lnTo>
                  <a:pt x="10244" y="11704"/>
                </a:lnTo>
                <a:lnTo>
                  <a:pt x="10317" y="11704"/>
                </a:lnTo>
                <a:lnTo>
                  <a:pt x="10585" y="11728"/>
                </a:lnTo>
                <a:lnTo>
                  <a:pt x="10853" y="11704"/>
                </a:lnTo>
                <a:lnTo>
                  <a:pt x="11364" y="11655"/>
                </a:lnTo>
                <a:lnTo>
                  <a:pt x="12142" y="11631"/>
                </a:lnTo>
                <a:lnTo>
                  <a:pt x="12921" y="11607"/>
                </a:lnTo>
                <a:lnTo>
                  <a:pt x="12969" y="11655"/>
                </a:lnTo>
                <a:lnTo>
                  <a:pt x="13042" y="11680"/>
                </a:lnTo>
                <a:lnTo>
                  <a:pt x="13091" y="11704"/>
                </a:lnTo>
                <a:lnTo>
                  <a:pt x="13164" y="11680"/>
                </a:lnTo>
                <a:lnTo>
                  <a:pt x="13237" y="11655"/>
                </a:lnTo>
                <a:lnTo>
                  <a:pt x="13286" y="11607"/>
                </a:lnTo>
                <a:lnTo>
                  <a:pt x="13334" y="11558"/>
                </a:lnTo>
                <a:lnTo>
                  <a:pt x="13359" y="11461"/>
                </a:lnTo>
                <a:lnTo>
                  <a:pt x="13383" y="10877"/>
                </a:lnTo>
                <a:lnTo>
                  <a:pt x="13383" y="10293"/>
                </a:lnTo>
                <a:lnTo>
                  <a:pt x="13359" y="9685"/>
                </a:lnTo>
                <a:lnTo>
                  <a:pt x="13359" y="9101"/>
                </a:lnTo>
                <a:lnTo>
                  <a:pt x="13432" y="6619"/>
                </a:lnTo>
                <a:lnTo>
                  <a:pt x="13432" y="6059"/>
                </a:lnTo>
                <a:lnTo>
                  <a:pt x="13432" y="5524"/>
                </a:lnTo>
                <a:lnTo>
                  <a:pt x="13407" y="4964"/>
                </a:lnTo>
                <a:lnTo>
                  <a:pt x="13334" y="4404"/>
                </a:lnTo>
                <a:lnTo>
                  <a:pt x="13213" y="3723"/>
                </a:lnTo>
                <a:lnTo>
                  <a:pt x="13188" y="3480"/>
                </a:lnTo>
                <a:lnTo>
                  <a:pt x="13188" y="3212"/>
                </a:lnTo>
                <a:lnTo>
                  <a:pt x="13213" y="3139"/>
                </a:lnTo>
                <a:lnTo>
                  <a:pt x="13188" y="3042"/>
                </a:lnTo>
                <a:lnTo>
                  <a:pt x="13140" y="2969"/>
                </a:lnTo>
                <a:lnTo>
                  <a:pt x="13042" y="2920"/>
                </a:lnTo>
                <a:lnTo>
                  <a:pt x="12896" y="2871"/>
                </a:lnTo>
                <a:close/>
                <a:moveTo>
                  <a:pt x="3188" y="5816"/>
                </a:moveTo>
                <a:lnTo>
                  <a:pt x="2823" y="5840"/>
                </a:lnTo>
                <a:lnTo>
                  <a:pt x="2458" y="5864"/>
                </a:lnTo>
                <a:lnTo>
                  <a:pt x="2093" y="5937"/>
                </a:lnTo>
                <a:lnTo>
                  <a:pt x="1923" y="5986"/>
                </a:lnTo>
                <a:lnTo>
                  <a:pt x="1752" y="6035"/>
                </a:lnTo>
                <a:lnTo>
                  <a:pt x="1679" y="6059"/>
                </a:lnTo>
                <a:lnTo>
                  <a:pt x="1631" y="6083"/>
                </a:lnTo>
                <a:lnTo>
                  <a:pt x="1631" y="6108"/>
                </a:lnTo>
                <a:lnTo>
                  <a:pt x="1582" y="6181"/>
                </a:lnTo>
                <a:lnTo>
                  <a:pt x="1582" y="6278"/>
                </a:lnTo>
                <a:lnTo>
                  <a:pt x="1606" y="6351"/>
                </a:lnTo>
                <a:lnTo>
                  <a:pt x="1655" y="6400"/>
                </a:lnTo>
                <a:lnTo>
                  <a:pt x="1704" y="7032"/>
                </a:lnTo>
                <a:lnTo>
                  <a:pt x="1704" y="7665"/>
                </a:lnTo>
                <a:lnTo>
                  <a:pt x="1704" y="8930"/>
                </a:lnTo>
                <a:lnTo>
                  <a:pt x="1606" y="11461"/>
                </a:lnTo>
                <a:lnTo>
                  <a:pt x="1631" y="11558"/>
                </a:lnTo>
                <a:lnTo>
                  <a:pt x="1655" y="11631"/>
                </a:lnTo>
                <a:lnTo>
                  <a:pt x="1728" y="11655"/>
                </a:lnTo>
                <a:lnTo>
                  <a:pt x="1801" y="11680"/>
                </a:lnTo>
                <a:lnTo>
                  <a:pt x="1947" y="11728"/>
                </a:lnTo>
                <a:lnTo>
                  <a:pt x="2117" y="11753"/>
                </a:lnTo>
                <a:lnTo>
                  <a:pt x="2434" y="11753"/>
                </a:lnTo>
                <a:lnTo>
                  <a:pt x="2750" y="11728"/>
                </a:lnTo>
                <a:lnTo>
                  <a:pt x="3066" y="11704"/>
                </a:lnTo>
                <a:lnTo>
                  <a:pt x="3942" y="11704"/>
                </a:lnTo>
                <a:lnTo>
                  <a:pt x="4356" y="11728"/>
                </a:lnTo>
                <a:lnTo>
                  <a:pt x="4575" y="11728"/>
                </a:lnTo>
                <a:lnTo>
                  <a:pt x="4794" y="11704"/>
                </a:lnTo>
                <a:lnTo>
                  <a:pt x="4891" y="11680"/>
                </a:lnTo>
                <a:lnTo>
                  <a:pt x="4964" y="11655"/>
                </a:lnTo>
                <a:lnTo>
                  <a:pt x="5013" y="11582"/>
                </a:lnTo>
                <a:lnTo>
                  <a:pt x="5013" y="11509"/>
                </a:lnTo>
                <a:lnTo>
                  <a:pt x="4988" y="11169"/>
                </a:lnTo>
                <a:lnTo>
                  <a:pt x="4964" y="10852"/>
                </a:lnTo>
                <a:lnTo>
                  <a:pt x="4988" y="10196"/>
                </a:lnTo>
                <a:lnTo>
                  <a:pt x="5037" y="8882"/>
                </a:lnTo>
                <a:lnTo>
                  <a:pt x="5086" y="7178"/>
                </a:lnTo>
                <a:lnTo>
                  <a:pt x="5110" y="6692"/>
                </a:lnTo>
                <a:lnTo>
                  <a:pt x="5110" y="6448"/>
                </a:lnTo>
                <a:lnTo>
                  <a:pt x="5086" y="6205"/>
                </a:lnTo>
                <a:lnTo>
                  <a:pt x="5061" y="6132"/>
                </a:lnTo>
                <a:lnTo>
                  <a:pt x="5037" y="6035"/>
                </a:lnTo>
                <a:lnTo>
                  <a:pt x="4988" y="5962"/>
                </a:lnTo>
                <a:lnTo>
                  <a:pt x="4915" y="5889"/>
                </a:lnTo>
                <a:lnTo>
                  <a:pt x="4818" y="5864"/>
                </a:lnTo>
                <a:lnTo>
                  <a:pt x="3991" y="5816"/>
                </a:lnTo>
                <a:close/>
                <a:moveTo>
                  <a:pt x="5889" y="25"/>
                </a:moveTo>
                <a:lnTo>
                  <a:pt x="5816" y="49"/>
                </a:lnTo>
                <a:lnTo>
                  <a:pt x="5743" y="98"/>
                </a:lnTo>
                <a:lnTo>
                  <a:pt x="5670" y="219"/>
                </a:lnTo>
                <a:lnTo>
                  <a:pt x="5621" y="341"/>
                </a:lnTo>
                <a:lnTo>
                  <a:pt x="5548" y="609"/>
                </a:lnTo>
                <a:lnTo>
                  <a:pt x="5524" y="901"/>
                </a:lnTo>
                <a:lnTo>
                  <a:pt x="5524" y="1193"/>
                </a:lnTo>
                <a:lnTo>
                  <a:pt x="5548" y="1509"/>
                </a:lnTo>
                <a:lnTo>
                  <a:pt x="5572" y="1801"/>
                </a:lnTo>
                <a:lnTo>
                  <a:pt x="5670" y="2361"/>
                </a:lnTo>
                <a:lnTo>
                  <a:pt x="5718" y="2750"/>
                </a:lnTo>
                <a:lnTo>
                  <a:pt x="5743" y="3139"/>
                </a:lnTo>
                <a:lnTo>
                  <a:pt x="5743" y="3528"/>
                </a:lnTo>
                <a:lnTo>
                  <a:pt x="5718" y="3918"/>
                </a:lnTo>
                <a:lnTo>
                  <a:pt x="5694" y="4672"/>
                </a:lnTo>
                <a:lnTo>
                  <a:pt x="5621" y="5475"/>
                </a:lnTo>
                <a:lnTo>
                  <a:pt x="5572" y="6278"/>
                </a:lnTo>
                <a:lnTo>
                  <a:pt x="5548" y="7081"/>
                </a:lnTo>
                <a:lnTo>
                  <a:pt x="5524" y="7908"/>
                </a:lnTo>
                <a:lnTo>
                  <a:pt x="5548" y="8711"/>
                </a:lnTo>
                <a:lnTo>
                  <a:pt x="5645" y="10293"/>
                </a:lnTo>
                <a:lnTo>
                  <a:pt x="5645" y="10925"/>
                </a:lnTo>
                <a:lnTo>
                  <a:pt x="5670" y="11242"/>
                </a:lnTo>
                <a:lnTo>
                  <a:pt x="5718" y="11558"/>
                </a:lnTo>
                <a:lnTo>
                  <a:pt x="5743" y="11631"/>
                </a:lnTo>
                <a:lnTo>
                  <a:pt x="5767" y="11680"/>
                </a:lnTo>
                <a:lnTo>
                  <a:pt x="5816" y="11728"/>
                </a:lnTo>
                <a:lnTo>
                  <a:pt x="5986" y="11728"/>
                </a:lnTo>
                <a:lnTo>
                  <a:pt x="6108" y="11680"/>
                </a:lnTo>
                <a:lnTo>
                  <a:pt x="6351" y="11728"/>
                </a:lnTo>
                <a:lnTo>
                  <a:pt x="6619" y="11753"/>
                </a:lnTo>
                <a:lnTo>
                  <a:pt x="8030" y="11753"/>
                </a:lnTo>
                <a:lnTo>
                  <a:pt x="8857" y="11728"/>
                </a:lnTo>
                <a:lnTo>
                  <a:pt x="8955" y="11704"/>
                </a:lnTo>
                <a:lnTo>
                  <a:pt x="9028" y="11680"/>
                </a:lnTo>
                <a:lnTo>
                  <a:pt x="9149" y="11680"/>
                </a:lnTo>
                <a:lnTo>
                  <a:pt x="9271" y="11655"/>
                </a:lnTo>
                <a:lnTo>
                  <a:pt x="9320" y="11607"/>
                </a:lnTo>
                <a:lnTo>
                  <a:pt x="9344" y="11582"/>
                </a:lnTo>
                <a:lnTo>
                  <a:pt x="9368" y="11509"/>
                </a:lnTo>
                <a:lnTo>
                  <a:pt x="9393" y="11436"/>
                </a:lnTo>
                <a:lnTo>
                  <a:pt x="9368" y="9563"/>
                </a:lnTo>
                <a:lnTo>
                  <a:pt x="9295" y="7714"/>
                </a:lnTo>
                <a:lnTo>
                  <a:pt x="9222" y="5840"/>
                </a:lnTo>
                <a:lnTo>
                  <a:pt x="9198" y="4915"/>
                </a:lnTo>
                <a:lnTo>
                  <a:pt x="9198" y="3991"/>
                </a:lnTo>
                <a:lnTo>
                  <a:pt x="9198" y="3431"/>
                </a:lnTo>
                <a:lnTo>
                  <a:pt x="9174" y="2871"/>
                </a:lnTo>
                <a:lnTo>
                  <a:pt x="9125" y="2312"/>
                </a:lnTo>
                <a:lnTo>
                  <a:pt x="9076" y="1752"/>
                </a:lnTo>
                <a:lnTo>
                  <a:pt x="9052" y="1266"/>
                </a:lnTo>
                <a:lnTo>
                  <a:pt x="9052" y="803"/>
                </a:lnTo>
                <a:lnTo>
                  <a:pt x="9076" y="609"/>
                </a:lnTo>
                <a:lnTo>
                  <a:pt x="9076" y="487"/>
                </a:lnTo>
                <a:lnTo>
                  <a:pt x="9076" y="463"/>
                </a:lnTo>
                <a:lnTo>
                  <a:pt x="9052" y="414"/>
                </a:lnTo>
                <a:lnTo>
                  <a:pt x="9076" y="341"/>
                </a:lnTo>
                <a:lnTo>
                  <a:pt x="9076" y="268"/>
                </a:lnTo>
                <a:lnTo>
                  <a:pt x="9052" y="195"/>
                </a:lnTo>
                <a:lnTo>
                  <a:pt x="9003" y="146"/>
                </a:lnTo>
                <a:lnTo>
                  <a:pt x="8955" y="73"/>
                </a:lnTo>
                <a:lnTo>
                  <a:pt x="8906" y="25"/>
                </a:lnTo>
                <a:lnTo>
                  <a:pt x="8736" y="25"/>
                </a:lnTo>
                <a:lnTo>
                  <a:pt x="8298" y="73"/>
                </a:lnTo>
                <a:lnTo>
                  <a:pt x="7884" y="73"/>
                </a:lnTo>
                <a:lnTo>
                  <a:pt x="7032" y="49"/>
                </a:lnTo>
                <a:lnTo>
                  <a:pt x="6521" y="49"/>
                </a:lnTo>
                <a:lnTo>
                  <a:pt x="6278" y="73"/>
                </a:lnTo>
                <a:lnTo>
                  <a:pt x="6010" y="98"/>
                </a:lnTo>
                <a:lnTo>
                  <a:pt x="5962" y="49"/>
                </a:lnTo>
                <a:lnTo>
                  <a:pt x="5889" y="25"/>
                </a:lnTo>
                <a:close/>
                <a:moveTo>
                  <a:pt x="16619" y="5791"/>
                </a:moveTo>
                <a:lnTo>
                  <a:pt x="16108" y="5816"/>
                </a:lnTo>
                <a:lnTo>
                  <a:pt x="15622" y="5864"/>
                </a:lnTo>
                <a:lnTo>
                  <a:pt x="15111" y="5889"/>
                </a:lnTo>
                <a:lnTo>
                  <a:pt x="14697" y="5889"/>
                </a:lnTo>
                <a:lnTo>
                  <a:pt x="14478" y="5937"/>
                </a:lnTo>
                <a:lnTo>
                  <a:pt x="14283" y="6010"/>
                </a:lnTo>
                <a:lnTo>
                  <a:pt x="14210" y="5937"/>
                </a:lnTo>
                <a:lnTo>
                  <a:pt x="14113" y="5913"/>
                </a:lnTo>
                <a:lnTo>
                  <a:pt x="14089" y="5913"/>
                </a:lnTo>
                <a:lnTo>
                  <a:pt x="14040" y="5937"/>
                </a:lnTo>
                <a:lnTo>
                  <a:pt x="14016" y="5986"/>
                </a:lnTo>
                <a:lnTo>
                  <a:pt x="13991" y="6035"/>
                </a:lnTo>
                <a:lnTo>
                  <a:pt x="13943" y="6351"/>
                </a:lnTo>
                <a:lnTo>
                  <a:pt x="13918" y="6667"/>
                </a:lnTo>
                <a:lnTo>
                  <a:pt x="13918" y="7008"/>
                </a:lnTo>
                <a:lnTo>
                  <a:pt x="13918" y="7324"/>
                </a:lnTo>
                <a:lnTo>
                  <a:pt x="13967" y="7981"/>
                </a:lnTo>
                <a:lnTo>
                  <a:pt x="14016" y="8614"/>
                </a:lnTo>
                <a:lnTo>
                  <a:pt x="14040" y="9344"/>
                </a:lnTo>
                <a:lnTo>
                  <a:pt x="14040" y="10050"/>
                </a:lnTo>
                <a:lnTo>
                  <a:pt x="14016" y="10755"/>
                </a:lnTo>
                <a:lnTo>
                  <a:pt x="13967" y="11120"/>
                </a:lnTo>
                <a:lnTo>
                  <a:pt x="13894" y="11461"/>
                </a:lnTo>
                <a:lnTo>
                  <a:pt x="13894" y="11558"/>
                </a:lnTo>
                <a:lnTo>
                  <a:pt x="13918" y="11631"/>
                </a:lnTo>
                <a:lnTo>
                  <a:pt x="13967" y="11704"/>
                </a:lnTo>
                <a:lnTo>
                  <a:pt x="14040" y="11728"/>
                </a:lnTo>
                <a:lnTo>
                  <a:pt x="14089" y="11753"/>
                </a:lnTo>
                <a:lnTo>
                  <a:pt x="14235" y="11753"/>
                </a:lnTo>
                <a:lnTo>
                  <a:pt x="14308" y="11704"/>
                </a:lnTo>
                <a:lnTo>
                  <a:pt x="14624" y="11728"/>
                </a:lnTo>
                <a:lnTo>
                  <a:pt x="15597" y="11728"/>
                </a:lnTo>
                <a:lnTo>
                  <a:pt x="16327" y="11704"/>
                </a:lnTo>
                <a:lnTo>
                  <a:pt x="16668" y="11655"/>
                </a:lnTo>
                <a:lnTo>
                  <a:pt x="17033" y="11607"/>
                </a:lnTo>
                <a:lnTo>
                  <a:pt x="17082" y="11655"/>
                </a:lnTo>
                <a:lnTo>
                  <a:pt x="17130" y="11680"/>
                </a:lnTo>
                <a:lnTo>
                  <a:pt x="17203" y="11704"/>
                </a:lnTo>
                <a:lnTo>
                  <a:pt x="17276" y="11704"/>
                </a:lnTo>
                <a:lnTo>
                  <a:pt x="17349" y="11680"/>
                </a:lnTo>
                <a:lnTo>
                  <a:pt x="17398" y="11631"/>
                </a:lnTo>
                <a:lnTo>
                  <a:pt x="17422" y="11582"/>
                </a:lnTo>
                <a:lnTo>
                  <a:pt x="17422" y="11509"/>
                </a:lnTo>
                <a:lnTo>
                  <a:pt x="17374" y="11144"/>
                </a:lnTo>
                <a:lnTo>
                  <a:pt x="17349" y="10779"/>
                </a:lnTo>
                <a:lnTo>
                  <a:pt x="17349" y="10050"/>
                </a:lnTo>
                <a:lnTo>
                  <a:pt x="17349" y="9344"/>
                </a:lnTo>
                <a:lnTo>
                  <a:pt x="17398" y="8614"/>
                </a:lnTo>
                <a:lnTo>
                  <a:pt x="17422" y="7884"/>
                </a:lnTo>
                <a:lnTo>
                  <a:pt x="17447" y="7154"/>
                </a:lnTo>
                <a:lnTo>
                  <a:pt x="17447" y="6911"/>
                </a:lnTo>
                <a:lnTo>
                  <a:pt x="17422" y="6643"/>
                </a:lnTo>
                <a:lnTo>
                  <a:pt x="17398" y="6375"/>
                </a:lnTo>
                <a:lnTo>
                  <a:pt x="17349" y="6254"/>
                </a:lnTo>
                <a:lnTo>
                  <a:pt x="17301" y="6156"/>
                </a:lnTo>
                <a:lnTo>
                  <a:pt x="17325" y="6083"/>
                </a:lnTo>
                <a:lnTo>
                  <a:pt x="17325" y="6035"/>
                </a:lnTo>
                <a:lnTo>
                  <a:pt x="17301" y="5937"/>
                </a:lnTo>
                <a:lnTo>
                  <a:pt x="17228" y="5840"/>
                </a:lnTo>
                <a:lnTo>
                  <a:pt x="17179" y="5816"/>
                </a:lnTo>
                <a:lnTo>
                  <a:pt x="17106" y="5791"/>
                </a:lnTo>
                <a:close/>
                <a:moveTo>
                  <a:pt x="195" y="0"/>
                </a:moveTo>
                <a:lnTo>
                  <a:pt x="146" y="49"/>
                </a:lnTo>
                <a:lnTo>
                  <a:pt x="98" y="73"/>
                </a:lnTo>
                <a:lnTo>
                  <a:pt x="49" y="195"/>
                </a:lnTo>
                <a:lnTo>
                  <a:pt x="25" y="317"/>
                </a:lnTo>
                <a:lnTo>
                  <a:pt x="0" y="438"/>
                </a:lnTo>
                <a:lnTo>
                  <a:pt x="0" y="584"/>
                </a:lnTo>
                <a:lnTo>
                  <a:pt x="49" y="876"/>
                </a:lnTo>
                <a:lnTo>
                  <a:pt x="73" y="1120"/>
                </a:lnTo>
                <a:lnTo>
                  <a:pt x="49" y="1947"/>
                </a:lnTo>
                <a:lnTo>
                  <a:pt x="49" y="2774"/>
                </a:lnTo>
                <a:lnTo>
                  <a:pt x="49" y="3601"/>
                </a:lnTo>
                <a:lnTo>
                  <a:pt x="49" y="4429"/>
                </a:lnTo>
                <a:lnTo>
                  <a:pt x="0" y="6108"/>
                </a:lnTo>
                <a:lnTo>
                  <a:pt x="0" y="6984"/>
                </a:lnTo>
                <a:lnTo>
                  <a:pt x="25" y="7860"/>
                </a:lnTo>
                <a:lnTo>
                  <a:pt x="73" y="9587"/>
                </a:lnTo>
                <a:lnTo>
                  <a:pt x="146" y="11315"/>
                </a:lnTo>
                <a:lnTo>
                  <a:pt x="171" y="12191"/>
                </a:lnTo>
                <a:lnTo>
                  <a:pt x="195" y="13067"/>
                </a:lnTo>
                <a:lnTo>
                  <a:pt x="219" y="13188"/>
                </a:lnTo>
                <a:lnTo>
                  <a:pt x="292" y="13261"/>
                </a:lnTo>
                <a:lnTo>
                  <a:pt x="341" y="13310"/>
                </a:lnTo>
                <a:lnTo>
                  <a:pt x="390" y="13310"/>
                </a:lnTo>
                <a:lnTo>
                  <a:pt x="901" y="13383"/>
                </a:lnTo>
                <a:lnTo>
                  <a:pt x="1923" y="13383"/>
                </a:lnTo>
                <a:lnTo>
                  <a:pt x="2409" y="13334"/>
                </a:lnTo>
                <a:lnTo>
                  <a:pt x="3431" y="13261"/>
                </a:lnTo>
                <a:lnTo>
                  <a:pt x="3942" y="13213"/>
                </a:lnTo>
                <a:lnTo>
                  <a:pt x="4453" y="13188"/>
                </a:lnTo>
                <a:lnTo>
                  <a:pt x="10050" y="13188"/>
                </a:lnTo>
                <a:lnTo>
                  <a:pt x="11169" y="13164"/>
                </a:lnTo>
                <a:lnTo>
                  <a:pt x="13432" y="13091"/>
                </a:lnTo>
                <a:lnTo>
                  <a:pt x="14575" y="13067"/>
                </a:lnTo>
                <a:lnTo>
                  <a:pt x="16765" y="13067"/>
                </a:lnTo>
                <a:lnTo>
                  <a:pt x="17301" y="13091"/>
                </a:lnTo>
                <a:lnTo>
                  <a:pt x="17544" y="13140"/>
                </a:lnTo>
                <a:lnTo>
                  <a:pt x="17812" y="13164"/>
                </a:lnTo>
                <a:lnTo>
                  <a:pt x="17933" y="13164"/>
                </a:lnTo>
                <a:lnTo>
                  <a:pt x="18031" y="13115"/>
                </a:lnTo>
                <a:lnTo>
                  <a:pt x="18104" y="13042"/>
                </a:lnTo>
                <a:lnTo>
                  <a:pt x="18152" y="12945"/>
                </a:lnTo>
                <a:lnTo>
                  <a:pt x="18177" y="12848"/>
                </a:lnTo>
                <a:lnTo>
                  <a:pt x="18152" y="12750"/>
                </a:lnTo>
                <a:lnTo>
                  <a:pt x="18079" y="12677"/>
                </a:lnTo>
                <a:lnTo>
                  <a:pt x="17958" y="12629"/>
                </a:lnTo>
                <a:lnTo>
                  <a:pt x="17495" y="12556"/>
                </a:lnTo>
                <a:lnTo>
                  <a:pt x="17033" y="12531"/>
                </a:lnTo>
                <a:lnTo>
                  <a:pt x="16084" y="12507"/>
                </a:lnTo>
                <a:lnTo>
                  <a:pt x="14940" y="12483"/>
                </a:lnTo>
                <a:lnTo>
                  <a:pt x="13821" y="12507"/>
                </a:lnTo>
                <a:lnTo>
                  <a:pt x="11558" y="12580"/>
                </a:lnTo>
                <a:lnTo>
                  <a:pt x="10415" y="12604"/>
                </a:lnTo>
                <a:lnTo>
                  <a:pt x="9271" y="12629"/>
                </a:lnTo>
                <a:lnTo>
                  <a:pt x="7057" y="12604"/>
                </a:lnTo>
                <a:lnTo>
                  <a:pt x="5937" y="12604"/>
                </a:lnTo>
                <a:lnTo>
                  <a:pt x="4818" y="12629"/>
                </a:lnTo>
                <a:lnTo>
                  <a:pt x="3796" y="12677"/>
                </a:lnTo>
                <a:lnTo>
                  <a:pt x="2774" y="12726"/>
                </a:lnTo>
                <a:lnTo>
                  <a:pt x="1752" y="12799"/>
                </a:lnTo>
                <a:lnTo>
                  <a:pt x="730" y="12848"/>
                </a:lnTo>
                <a:lnTo>
                  <a:pt x="682" y="11169"/>
                </a:lnTo>
                <a:lnTo>
                  <a:pt x="609" y="9490"/>
                </a:lnTo>
                <a:lnTo>
                  <a:pt x="560" y="7787"/>
                </a:lnTo>
                <a:lnTo>
                  <a:pt x="536" y="6959"/>
                </a:lnTo>
                <a:lnTo>
                  <a:pt x="560" y="6108"/>
                </a:lnTo>
                <a:lnTo>
                  <a:pt x="584" y="4356"/>
                </a:lnTo>
                <a:lnTo>
                  <a:pt x="560" y="2579"/>
                </a:lnTo>
                <a:lnTo>
                  <a:pt x="584" y="1752"/>
                </a:lnTo>
                <a:lnTo>
                  <a:pt x="584" y="1363"/>
                </a:lnTo>
                <a:lnTo>
                  <a:pt x="584" y="949"/>
                </a:lnTo>
                <a:lnTo>
                  <a:pt x="560" y="706"/>
                </a:lnTo>
                <a:lnTo>
                  <a:pt x="536" y="438"/>
                </a:lnTo>
                <a:lnTo>
                  <a:pt x="511" y="317"/>
                </a:lnTo>
                <a:lnTo>
                  <a:pt x="463" y="219"/>
                </a:lnTo>
                <a:lnTo>
                  <a:pt x="390" y="98"/>
                </a:lnTo>
                <a:lnTo>
                  <a:pt x="317" y="25"/>
                </a:lnTo>
                <a:lnTo>
                  <a:pt x="268"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p:nvPr/>
        </p:nvSpPr>
        <p:spPr>
          <a:xfrm>
            <a:off x="845820" y="1437749"/>
            <a:ext cx="7452360" cy="3550140"/>
          </a:xfrm>
          <a:custGeom>
            <a:avLst/>
            <a:gdLst/>
            <a:ahLst/>
            <a:cxnLst/>
            <a:rect l="0" t="0" r="0" b="0"/>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FFFFFF">
              <a:alpha val="11150"/>
            </a:srgbClr>
          </a:solidFill>
          <a:ln w="9525" cap="flat" cmpd="sng">
            <a:solidFill>
              <a:srgbClr val="FFFFFF"/>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3" name="Shape 163"/>
          <p:cNvSpPr txBox="1">
            <a:spLocks noGrp="1"/>
          </p:cNvSpPr>
          <p:nvPr>
            <p:ph type="title"/>
          </p:nvPr>
        </p:nvSpPr>
        <p:spPr>
          <a:xfrm>
            <a:off x="-6025" y="967975"/>
            <a:ext cx="9156000" cy="857400"/>
          </a:xfrm>
          <a:prstGeom prst="rect">
            <a:avLst/>
          </a:prstGeom>
        </p:spPr>
        <p:txBody>
          <a:bodyPr wrap="square" lIns="91425" tIns="91425" rIns="91425" bIns="91425" anchor="t" anchorCtr="0">
            <a:noAutofit/>
          </a:bodyPr>
          <a:lstStyle/>
          <a:p>
            <a:pPr marL="0" lvl="0" indent="0" rtl="0">
              <a:spcBef>
                <a:spcPts val="0"/>
              </a:spcBef>
              <a:buNone/>
            </a:pPr>
            <a:r>
              <a:rPr lang="en" dirty="0" smtClean="0"/>
              <a:t>Real-time Sensor </a:t>
            </a:r>
            <a:r>
              <a:rPr lang="en" dirty="0" smtClean="0">
                <a:hlinkClick r:id="rId3"/>
              </a:rPr>
              <a:t>Map</a:t>
            </a:r>
            <a:endParaRPr lang="en" dirty="0"/>
          </a:p>
        </p:txBody>
      </p:sp>
      <p:sp>
        <p:nvSpPr>
          <p:cNvPr id="164" name="Shape 164"/>
          <p:cNvSpPr/>
          <p:nvPr/>
        </p:nvSpPr>
        <p:spPr>
          <a:xfrm>
            <a:off x="1905001" y="2393675"/>
            <a:ext cx="1018774" cy="202500"/>
          </a:xfrm>
          <a:prstGeom prst="wedgeRectCallout">
            <a:avLst>
              <a:gd name="adj1" fmla="val -21428"/>
              <a:gd name="adj2" fmla="val 84287"/>
            </a:avLst>
          </a:prstGeom>
          <a:solidFill>
            <a:srgbClr val="000000">
              <a:alpha val="32690"/>
            </a:srgbClr>
          </a:solidFill>
          <a:ln w="9525" cap="flat" cmpd="sng">
            <a:solidFill>
              <a:srgbClr val="FFFFFF"/>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r>
              <a:rPr lang="en" sz="800" dirty="0" smtClean="0">
                <a:solidFill>
                  <a:srgbClr val="FFFFFF"/>
                </a:solidFill>
                <a:latin typeface="Sniglet"/>
                <a:ea typeface="Sniglet"/>
                <a:cs typeface="Sniglet"/>
                <a:sym typeface="Sniglet"/>
              </a:rPr>
              <a:t>ClimateViewer #1</a:t>
            </a:r>
            <a:endParaRPr lang="en" sz="800" dirty="0">
              <a:solidFill>
                <a:srgbClr val="FFFFFF"/>
              </a:solidFill>
              <a:latin typeface="Sniglet"/>
              <a:ea typeface="Sniglet"/>
              <a:cs typeface="Sniglet"/>
              <a:sym typeface="Sniglet"/>
            </a:endParaRPr>
          </a:p>
        </p:txBody>
      </p:sp>
      <p:sp>
        <p:nvSpPr>
          <p:cNvPr id="165" name="Shape 165"/>
          <p:cNvSpPr/>
          <p:nvPr/>
        </p:nvSpPr>
        <p:spPr>
          <a:xfrm>
            <a:off x="4141750" y="281249"/>
            <a:ext cx="788694" cy="805193"/>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166" name="Shape 166"/>
          <p:cNvSpPr/>
          <p:nvPr/>
        </p:nvSpPr>
        <p:spPr>
          <a:xfrm>
            <a:off x="4328692" y="500639"/>
            <a:ext cx="414830" cy="366421"/>
          </a:xfrm>
          <a:custGeom>
            <a:avLst/>
            <a:gdLst/>
            <a:ahLst/>
            <a:cxnLst/>
            <a:rect l="0" t="0" r="0" b="0"/>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167" name="Shape 167"/>
          <p:cNvSpPr/>
          <p:nvPr/>
        </p:nvSpPr>
        <p:spPr>
          <a:xfrm>
            <a:off x="1440650" y="2487900"/>
            <a:ext cx="167700" cy="167700"/>
          </a:xfrm>
          <a:prstGeom prst="mathMultiply">
            <a:avLst>
              <a:gd name="adj1" fmla="val 23520"/>
            </a:avLst>
          </a:prstGeom>
          <a:solidFill>
            <a:srgbClr val="FFC000"/>
          </a:solidFill>
          <a:ln>
            <a:noFill/>
          </a:ln>
        </p:spPr>
        <p:txBody>
          <a:bodyPr wrap="square" lIns="91425" tIns="91425" rIns="91425" bIns="91425" anchor="ctr" anchorCtr="0">
            <a:noAutofit/>
          </a:bodyPr>
          <a:lstStyle/>
          <a:p>
            <a:pPr marL="0" lvl="0" indent="0">
              <a:spcBef>
                <a:spcPts val="0"/>
              </a:spcBef>
              <a:buNone/>
            </a:pPr>
            <a:endParaRPr/>
          </a:p>
        </p:txBody>
      </p:sp>
      <p:sp>
        <p:nvSpPr>
          <p:cNvPr id="168" name="Shape 168"/>
          <p:cNvSpPr/>
          <p:nvPr/>
        </p:nvSpPr>
        <p:spPr>
          <a:xfrm>
            <a:off x="2923775" y="3953675"/>
            <a:ext cx="167700" cy="167700"/>
          </a:xfrm>
          <a:prstGeom prst="mathMultiply">
            <a:avLst>
              <a:gd name="adj1" fmla="val 23520"/>
            </a:avLst>
          </a:prstGeom>
          <a:solidFill>
            <a:srgbClr val="00B050"/>
          </a:solidFill>
          <a:ln>
            <a:noFill/>
          </a:ln>
        </p:spPr>
        <p:txBody>
          <a:bodyPr wrap="square" lIns="91425" tIns="91425" rIns="91425" bIns="91425" anchor="ctr" anchorCtr="0">
            <a:noAutofit/>
          </a:bodyPr>
          <a:lstStyle/>
          <a:p>
            <a:pPr marL="0" lvl="0" indent="0">
              <a:spcBef>
                <a:spcPts val="0"/>
              </a:spcBef>
              <a:buNone/>
            </a:pPr>
            <a:endParaRPr/>
          </a:p>
        </p:txBody>
      </p:sp>
      <p:sp>
        <p:nvSpPr>
          <p:cNvPr id="169" name="Shape 169"/>
          <p:cNvSpPr/>
          <p:nvPr/>
        </p:nvSpPr>
        <p:spPr>
          <a:xfrm>
            <a:off x="4545750" y="4163925"/>
            <a:ext cx="167700" cy="167700"/>
          </a:xfrm>
          <a:prstGeom prst="mathMultiply">
            <a:avLst>
              <a:gd name="adj1" fmla="val 23520"/>
            </a:avLst>
          </a:prstGeom>
          <a:solidFill>
            <a:srgbClr val="00B050"/>
          </a:solidFill>
          <a:ln>
            <a:noFill/>
          </a:ln>
        </p:spPr>
        <p:txBody>
          <a:bodyPr wrap="square" lIns="91425" tIns="91425" rIns="91425" bIns="91425" anchor="ctr" anchorCtr="0">
            <a:noAutofit/>
          </a:bodyPr>
          <a:lstStyle/>
          <a:p>
            <a:pPr marL="0" lvl="0" indent="0">
              <a:spcBef>
                <a:spcPts val="0"/>
              </a:spcBef>
              <a:buNone/>
            </a:pPr>
            <a:endParaRPr/>
          </a:p>
        </p:txBody>
      </p:sp>
      <p:sp>
        <p:nvSpPr>
          <p:cNvPr id="170" name="Shape 170"/>
          <p:cNvSpPr/>
          <p:nvPr/>
        </p:nvSpPr>
        <p:spPr>
          <a:xfrm>
            <a:off x="3905500" y="2360750"/>
            <a:ext cx="167700" cy="167700"/>
          </a:xfrm>
          <a:prstGeom prst="mathMultiply">
            <a:avLst>
              <a:gd name="adj1" fmla="val 23520"/>
            </a:avLst>
          </a:prstGeom>
          <a:solidFill>
            <a:srgbClr val="FFFF00"/>
          </a:solidFill>
          <a:ln>
            <a:noFill/>
          </a:ln>
        </p:spPr>
        <p:txBody>
          <a:bodyPr wrap="square" lIns="91425" tIns="91425" rIns="91425" bIns="91425" anchor="ctr" anchorCtr="0">
            <a:noAutofit/>
          </a:bodyPr>
          <a:lstStyle/>
          <a:p>
            <a:pPr marL="0" lvl="0" indent="0">
              <a:spcBef>
                <a:spcPts val="0"/>
              </a:spcBef>
              <a:buNone/>
            </a:pPr>
            <a:endParaRPr>
              <a:solidFill>
                <a:srgbClr val="FF0000"/>
              </a:solidFill>
            </a:endParaRPr>
          </a:p>
        </p:txBody>
      </p:sp>
      <p:sp>
        <p:nvSpPr>
          <p:cNvPr id="171" name="Shape 171"/>
          <p:cNvSpPr/>
          <p:nvPr/>
        </p:nvSpPr>
        <p:spPr>
          <a:xfrm>
            <a:off x="6453175" y="2767725"/>
            <a:ext cx="167700" cy="167700"/>
          </a:xfrm>
          <a:prstGeom prst="mathMultiply">
            <a:avLst>
              <a:gd name="adj1" fmla="val 23520"/>
            </a:avLst>
          </a:prstGeom>
          <a:solidFill>
            <a:srgbClr val="FF0000"/>
          </a:solidFill>
          <a:ln>
            <a:noFill/>
          </a:ln>
        </p:spPr>
        <p:txBody>
          <a:bodyPr wrap="square" lIns="91425" tIns="91425" rIns="91425" bIns="91425" anchor="ctr" anchorCtr="0">
            <a:noAutofit/>
          </a:bodyPr>
          <a:lstStyle/>
          <a:p>
            <a:pPr marL="0" lvl="0" indent="0">
              <a:spcBef>
                <a:spcPts val="0"/>
              </a:spcBef>
              <a:buNone/>
            </a:pPr>
            <a:endParaRPr/>
          </a:p>
        </p:txBody>
      </p:sp>
      <p:sp>
        <p:nvSpPr>
          <p:cNvPr id="172" name="Shape 172"/>
          <p:cNvSpPr/>
          <p:nvPr/>
        </p:nvSpPr>
        <p:spPr>
          <a:xfrm>
            <a:off x="7201500" y="4291325"/>
            <a:ext cx="167700" cy="167700"/>
          </a:xfrm>
          <a:prstGeom prst="mathMultiply">
            <a:avLst>
              <a:gd name="adj1" fmla="val 23520"/>
            </a:avLst>
          </a:prstGeom>
          <a:solidFill>
            <a:srgbClr val="FFC000"/>
          </a:solidFill>
          <a:ln>
            <a:noFill/>
          </a:ln>
        </p:spPr>
        <p:txBody>
          <a:bodyPr wrap="square" lIns="91425" tIns="91425" rIns="91425" bIns="91425" anchor="ctr" anchorCtr="0">
            <a:noAutofit/>
          </a:bodyPr>
          <a:lstStyle/>
          <a:p>
            <a:pPr marL="0" lvl="0" indent="0">
              <a:spcBef>
                <a:spcPts val="0"/>
              </a:spcBef>
              <a:buNone/>
            </a:pPr>
            <a:endParaRPr/>
          </a:p>
        </p:txBody>
      </p:sp>
      <p:sp>
        <p:nvSpPr>
          <p:cNvPr id="13" name="Shape 169"/>
          <p:cNvSpPr/>
          <p:nvPr/>
        </p:nvSpPr>
        <p:spPr>
          <a:xfrm>
            <a:off x="4702470" y="2763570"/>
            <a:ext cx="167700" cy="167700"/>
          </a:xfrm>
          <a:prstGeom prst="mathMultiply">
            <a:avLst>
              <a:gd name="adj1" fmla="val 23520"/>
            </a:avLst>
          </a:prstGeom>
          <a:solidFill>
            <a:srgbClr val="00B050"/>
          </a:solidFill>
          <a:ln>
            <a:noFill/>
          </a:ln>
        </p:spPr>
        <p:txBody>
          <a:bodyPr wrap="square" lIns="91425" tIns="91425" rIns="91425" bIns="91425" anchor="ctr" anchorCtr="0">
            <a:noAutofit/>
          </a:bodyPr>
          <a:lstStyle/>
          <a:p>
            <a:pPr marL="0" lvl="0" indent="0">
              <a:spcBef>
                <a:spcPts val="0"/>
              </a:spcBef>
              <a:buNone/>
            </a:pPr>
            <a:endParaRPr/>
          </a:p>
        </p:txBody>
      </p:sp>
      <p:sp>
        <p:nvSpPr>
          <p:cNvPr id="14" name="Shape 169"/>
          <p:cNvSpPr/>
          <p:nvPr/>
        </p:nvSpPr>
        <p:spPr>
          <a:xfrm>
            <a:off x="1559270" y="1885950"/>
            <a:ext cx="167700" cy="167700"/>
          </a:xfrm>
          <a:prstGeom prst="mathMultiply">
            <a:avLst>
              <a:gd name="adj1" fmla="val 23520"/>
            </a:avLst>
          </a:prstGeom>
          <a:solidFill>
            <a:srgbClr val="00B050"/>
          </a:solidFill>
          <a:ln>
            <a:noFill/>
          </a:ln>
        </p:spPr>
        <p:txBody>
          <a:bodyPr wrap="square" lIns="91425" tIns="91425" rIns="91425" bIns="91425" anchor="ctr" anchorCtr="0">
            <a:noAutofit/>
          </a:bodyPr>
          <a:lstStyle/>
          <a:p>
            <a:pPr marL="0" lvl="0" indent="0">
              <a:spcBef>
                <a:spcPts val="0"/>
              </a:spcBef>
              <a:buNone/>
            </a:pPr>
            <a:endParaRPr/>
          </a:p>
        </p:txBody>
      </p:sp>
      <p:sp>
        <p:nvSpPr>
          <p:cNvPr id="15" name="Shape 169"/>
          <p:cNvSpPr/>
          <p:nvPr/>
        </p:nvSpPr>
        <p:spPr>
          <a:xfrm>
            <a:off x="5257800" y="2931270"/>
            <a:ext cx="167700" cy="167700"/>
          </a:xfrm>
          <a:prstGeom prst="mathMultiply">
            <a:avLst>
              <a:gd name="adj1" fmla="val 23520"/>
            </a:avLst>
          </a:prstGeom>
          <a:solidFill>
            <a:srgbClr val="00B050"/>
          </a:solidFill>
          <a:ln>
            <a:noFill/>
          </a:ln>
        </p:spPr>
        <p:txBody>
          <a:bodyPr wrap="square" lIns="91425" tIns="91425" rIns="91425" bIns="91425" anchor="ctr" anchorCtr="0">
            <a:noAutofit/>
          </a:bodyPr>
          <a:lstStyle/>
          <a:p>
            <a:pPr marL="0" lvl="0" indent="0">
              <a:spcBef>
                <a:spcPts val="0"/>
              </a:spcBef>
              <a:buNone/>
            </a:pPr>
            <a:endParaRPr/>
          </a:p>
        </p:txBody>
      </p:sp>
      <p:sp>
        <p:nvSpPr>
          <p:cNvPr id="16" name="Shape 169"/>
          <p:cNvSpPr/>
          <p:nvPr/>
        </p:nvSpPr>
        <p:spPr>
          <a:xfrm>
            <a:off x="6620875" y="1802100"/>
            <a:ext cx="167700" cy="167700"/>
          </a:xfrm>
          <a:prstGeom prst="mathMultiply">
            <a:avLst>
              <a:gd name="adj1" fmla="val 23520"/>
            </a:avLst>
          </a:prstGeom>
          <a:solidFill>
            <a:srgbClr val="00B050"/>
          </a:solidFill>
          <a:ln>
            <a:noFill/>
          </a:ln>
        </p:spPr>
        <p:txBody>
          <a:bodyPr wrap="square" lIns="91425" tIns="91425" rIns="91425" bIns="91425" anchor="ctr" anchorCtr="0">
            <a:noAutofit/>
          </a:bodyPr>
          <a:lstStyle/>
          <a:p>
            <a:pPr marL="0" lvl="0" indent="0">
              <a:spcBef>
                <a:spcPts val="0"/>
              </a:spcBef>
              <a:buNone/>
            </a:pPr>
            <a:endParaRPr/>
          </a:p>
        </p:txBody>
      </p:sp>
      <p:sp>
        <p:nvSpPr>
          <p:cNvPr id="17" name="Shape 169"/>
          <p:cNvSpPr/>
          <p:nvPr/>
        </p:nvSpPr>
        <p:spPr>
          <a:xfrm>
            <a:off x="5791200" y="2440415"/>
            <a:ext cx="167700" cy="167700"/>
          </a:xfrm>
          <a:prstGeom prst="mathMultiply">
            <a:avLst>
              <a:gd name="adj1" fmla="val 23520"/>
            </a:avLst>
          </a:prstGeom>
          <a:solidFill>
            <a:srgbClr val="00B050"/>
          </a:solidFill>
          <a:ln>
            <a:noFill/>
          </a:ln>
        </p:spPr>
        <p:txBody>
          <a:bodyPr wrap="square" lIns="91425" tIns="91425" rIns="91425" bIns="91425" anchor="ctr" anchorCtr="0">
            <a:noAutofit/>
          </a:bodyPr>
          <a:lstStyle/>
          <a:p>
            <a:pPr marL="0" lvl="0" indent="0">
              <a:spcBef>
                <a:spcPts val="0"/>
              </a:spcBef>
              <a:buNone/>
            </a:pPr>
            <a:endParaRPr/>
          </a:p>
        </p:txBody>
      </p:sp>
      <p:sp>
        <p:nvSpPr>
          <p:cNvPr id="18" name="Shape 172"/>
          <p:cNvSpPr/>
          <p:nvPr/>
        </p:nvSpPr>
        <p:spPr>
          <a:xfrm>
            <a:off x="5958900" y="2763570"/>
            <a:ext cx="167700" cy="167700"/>
          </a:xfrm>
          <a:prstGeom prst="mathMultiply">
            <a:avLst>
              <a:gd name="adj1" fmla="val 23520"/>
            </a:avLst>
          </a:prstGeom>
          <a:solidFill>
            <a:srgbClr val="FFC000"/>
          </a:solidFill>
          <a:ln>
            <a:noFill/>
          </a:ln>
        </p:spPr>
        <p:txBody>
          <a:bodyPr wrap="square" lIns="91425" tIns="91425" rIns="91425" bIns="91425" anchor="ctr" anchorCtr="0">
            <a:noAutofit/>
          </a:bodyPr>
          <a:lstStyle/>
          <a:p>
            <a:pPr marL="0" lvl="0" indent="0">
              <a:spcBef>
                <a:spcPts val="0"/>
              </a:spcBef>
              <a:buNone/>
            </a:pPr>
            <a:endParaRPr/>
          </a:p>
        </p:txBody>
      </p:sp>
      <p:sp>
        <p:nvSpPr>
          <p:cNvPr id="19" name="Shape 172"/>
          <p:cNvSpPr/>
          <p:nvPr/>
        </p:nvSpPr>
        <p:spPr>
          <a:xfrm>
            <a:off x="5029200" y="1719545"/>
            <a:ext cx="167700" cy="167700"/>
          </a:xfrm>
          <a:prstGeom prst="mathMultiply">
            <a:avLst>
              <a:gd name="adj1" fmla="val 23520"/>
            </a:avLst>
          </a:prstGeom>
          <a:solidFill>
            <a:srgbClr val="FFC000"/>
          </a:solidFill>
          <a:ln>
            <a:noFill/>
          </a:ln>
        </p:spPr>
        <p:txBody>
          <a:bodyPr wrap="square" lIns="91425" tIns="91425" rIns="91425" bIns="91425" anchor="ctr" anchorCtr="0">
            <a:noAutofit/>
          </a:bodyPr>
          <a:lstStyle/>
          <a:p>
            <a:pPr marL="0" lvl="0" indent="0">
              <a:spcBef>
                <a:spcPts val="0"/>
              </a:spcBef>
              <a:buNone/>
            </a:pPr>
            <a:endParaRPr/>
          </a:p>
        </p:txBody>
      </p:sp>
      <p:sp>
        <p:nvSpPr>
          <p:cNvPr id="20" name="Shape 172"/>
          <p:cNvSpPr/>
          <p:nvPr/>
        </p:nvSpPr>
        <p:spPr>
          <a:xfrm>
            <a:off x="2414388" y="3333750"/>
            <a:ext cx="167700" cy="167700"/>
          </a:xfrm>
          <a:prstGeom prst="mathMultiply">
            <a:avLst>
              <a:gd name="adj1" fmla="val 23520"/>
            </a:avLst>
          </a:prstGeom>
          <a:solidFill>
            <a:srgbClr val="FFC000"/>
          </a:solidFill>
          <a:ln>
            <a:noFill/>
          </a:ln>
        </p:spPr>
        <p:txBody>
          <a:bodyPr wrap="square" lIns="91425" tIns="91425" rIns="91425" bIns="91425" anchor="ctr" anchorCtr="0">
            <a:noAutofit/>
          </a:bodyPr>
          <a:lstStyle/>
          <a:p>
            <a:pPr marL="0" lvl="0" indent="0">
              <a:spcBef>
                <a:spcPts val="0"/>
              </a:spcBef>
              <a:buNone/>
            </a:pPr>
            <a:endParaRPr/>
          </a:p>
        </p:txBody>
      </p:sp>
      <p:sp>
        <p:nvSpPr>
          <p:cNvPr id="21" name="Shape 172"/>
          <p:cNvSpPr/>
          <p:nvPr/>
        </p:nvSpPr>
        <p:spPr>
          <a:xfrm>
            <a:off x="3200400" y="1718250"/>
            <a:ext cx="167700" cy="167700"/>
          </a:xfrm>
          <a:prstGeom prst="mathMultiply">
            <a:avLst>
              <a:gd name="adj1" fmla="val 23520"/>
            </a:avLst>
          </a:prstGeom>
          <a:solidFill>
            <a:srgbClr val="FFC000"/>
          </a:solidFill>
          <a:ln>
            <a:noFill/>
          </a:ln>
        </p:spPr>
        <p:txBody>
          <a:bodyPr wrap="square" lIns="91425" tIns="91425" rIns="91425" bIns="91425" anchor="ctr" anchorCtr="0">
            <a:noAutofit/>
          </a:bodyPr>
          <a:lstStyle/>
          <a:p>
            <a:pPr marL="0" lvl="0" indent="0">
              <a:spcBef>
                <a:spcPts val="0"/>
              </a:spcBef>
              <a:buNone/>
            </a:pPr>
            <a:endParaRPr/>
          </a:p>
        </p:txBody>
      </p:sp>
      <p:sp>
        <p:nvSpPr>
          <p:cNvPr id="22" name="Shape 168"/>
          <p:cNvSpPr/>
          <p:nvPr/>
        </p:nvSpPr>
        <p:spPr>
          <a:xfrm>
            <a:off x="2495963" y="4781550"/>
            <a:ext cx="167700" cy="167700"/>
          </a:xfrm>
          <a:prstGeom prst="mathMultiply">
            <a:avLst>
              <a:gd name="adj1" fmla="val 23520"/>
            </a:avLst>
          </a:prstGeom>
          <a:solidFill>
            <a:srgbClr val="00B050"/>
          </a:solidFill>
          <a:ln>
            <a:noFill/>
          </a:ln>
        </p:spPr>
        <p:txBody>
          <a:bodyPr wrap="square" lIns="91425" tIns="91425" rIns="91425" bIns="91425" anchor="ctr" anchorCtr="0">
            <a:noAutofit/>
          </a:bodyPr>
          <a:lstStyle/>
          <a:p>
            <a:pPr marL="0" lvl="0" indent="0">
              <a:spcBef>
                <a:spcPts val="0"/>
              </a:spcBef>
              <a:buNone/>
            </a:pPr>
            <a:endParaRPr/>
          </a:p>
        </p:txBody>
      </p:sp>
      <p:sp>
        <p:nvSpPr>
          <p:cNvPr id="23" name="Shape 171"/>
          <p:cNvSpPr/>
          <p:nvPr/>
        </p:nvSpPr>
        <p:spPr>
          <a:xfrm>
            <a:off x="2414388" y="3879140"/>
            <a:ext cx="167700" cy="167700"/>
          </a:xfrm>
          <a:prstGeom prst="mathMultiply">
            <a:avLst>
              <a:gd name="adj1" fmla="val 23520"/>
            </a:avLst>
          </a:prstGeom>
          <a:solidFill>
            <a:srgbClr val="FF0000"/>
          </a:solidFill>
          <a:ln>
            <a:noFill/>
          </a:ln>
        </p:spPr>
        <p:txBody>
          <a:bodyPr wrap="square" lIns="91425" tIns="91425" rIns="91425" bIns="91425" anchor="ctr" anchorCtr="0">
            <a:noAutofit/>
          </a:bodyPr>
          <a:lstStyle/>
          <a:p>
            <a:pPr marL="0" lvl="0" indent="0">
              <a:spcBef>
                <a:spcPts val="0"/>
              </a:spcBef>
              <a:buNone/>
            </a:pPr>
            <a:endParaRPr/>
          </a:p>
        </p:txBody>
      </p:sp>
      <p:sp>
        <p:nvSpPr>
          <p:cNvPr id="24" name="Shape 171"/>
          <p:cNvSpPr/>
          <p:nvPr/>
        </p:nvSpPr>
        <p:spPr>
          <a:xfrm>
            <a:off x="1356800" y="1728860"/>
            <a:ext cx="167700" cy="167700"/>
          </a:xfrm>
          <a:prstGeom prst="mathMultiply">
            <a:avLst>
              <a:gd name="adj1" fmla="val 23520"/>
            </a:avLst>
          </a:prstGeom>
          <a:solidFill>
            <a:srgbClr val="FF0000"/>
          </a:solidFill>
          <a:ln>
            <a:noFill/>
          </a:ln>
        </p:spPr>
        <p:txBody>
          <a:bodyPr wrap="square" lIns="91425" tIns="91425" rIns="91425" bIns="91425" anchor="ctr" anchorCtr="0">
            <a:noAutofit/>
          </a:bodyPr>
          <a:lstStyle/>
          <a:p>
            <a:pPr marL="0" lvl="0" indent="0">
              <a:spcBef>
                <a:spcPts val="0"/>
              </a:spcBef>
              <a:buNone/>
            </a:pPr>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6025" y="967975"/>
            <a:ext cx="9156000" cy="857400"/>
          </a:xfrm>
          <a:prstGeom prst="rect">
            <a:avLst/>
          </a:prstGeom>
        </p:spPr>
        <p:txBody>
          <a:bodyPr wrap="square" lIns="91425" tIns="91425" rIns="91425" bIns="91425" anchor="t" anchorCtr="0">
            <a:noAutofit/>
          </a:bodyPr>
          <a:lstStyle/>
          <a:p>
            <a:pPr marL="0" lvl="0" indent="0">
              <a:spcBef>
                <a:spcPts val="0"/>
              </a:spcBef>
              <a:buNone/>
            </a:pPr>
            <a:r>
              <a:rPr lang="en" dirty="0" smtClean="0"/>
              <a:t>ClimateViewer Sensor Network Benefits</a:t>
            </a:r>
            <a:endParaRPr lang="en" dirty="0"/>
          </a:p>
        </p:txBody>
      </p:sp>
      <p:sp>
        <p:nvSpPr>
          <p:cNvPr id="83" name="Shape 83"/>
          <p:cNvSpPr txBox="1">
            <a:spLocks noGrp="1"/>
          </p:cNvSpPr>
          <p:nvPr>
            <p:ph type="body" idx="1"/>
          </p:nvPr>
        </p:nvSpPr>
        <p:spPr>
          <a:xfrm>
            <a:off x="457200" y="1563400"/>
            <a:ext cx="8229600" cy="2503200"/>
          </a:xfrm>
          <a:prstGeom prst="rect">
            <a:avLst/>
          </a:prstGeom>
        </p:spPr>
        <p:txBody>
          <a:bodyPr wrap="square" lIns="91425" tIns="91425" rIns="91425" bIns="91425" anchor="t" anchorCtr="0">
            <a:noAutofit/>
          </a:bodyPr>
          <a:lstStyle/>
          <a:p>
            <a:pPr marL="457200" lvl="0" indent="-355600" rtl="0">
              <a:spcBef>
                <a:spcPts val="0"/>
              </a:spcBef>
              <a:spcAft>
                <a:spcPts val="0"/>
              </a:spcAft>
              <a:buSzPts val="2000"/>
              <a:buChar char="✘"/>
            </a:pPr>
            <a:r>
              <a:rPr lang="en" dirty="0" smtClean="0"/>
              <a:t>Act as a verification regime in parallel with a sep</a:t>
            </a:r>
            <a:r>
              <a:rPr lang="en-US" dirty="0" smtClean="0"/>
              <a:t>a</a:t>
            </a:r>
            <a:r>
              <a:rPr lang="en" dirty="0" smtClean="0"/>
              <a:t>rate government-backed sensor network.</a:t>
            </a:r>
          </a:p>
          <a:p>
            <a:pPr marL="457200" lvl="0" indent="-355600" rtl="0">
              <a:spcBef>
                <a:spcPts val="0"/>
              </a:spcBef>
              <a:spcAft>
                <a:spcPts val="0"/>
              </a:spcAft>
              <a:buSzPts val="2000"/>
              <a:buChar char="✘"/>
            </a:pPr>
            <a:r>
              <a:rPr lang="en" dirty="0" smtClean="0"/>
              <a:t>Combat censorship of “official” sensor data by creating a dataset with no centralized control. [ Think ClimateGate ]</a:t>
            </a:r>
            <a:endParaRPr lang="en" dirty="0"/>
          </a:p>
          <a:p>
            <a:pPr marL="457200" lvl="0" indent="-355600" rtl="0">
              <a:spcBef>
                <a:spcPts val="0"/>
              </a:spcBef>
              <a:buSzPts val="2000"/>
              <a:buChar char="✘"/>
            </a:pPr>
            <a:r>
              <a:rPr lang="en" dirty="0" smtClean="0"/>
              <a:t>Gather priceless observational data that will improve all atmospheric sciences, let alone, </a:t>
            </a:r>
            <a:r>
              <a:rPr lang="en" dirty="0" smtClean="0">
                <a:solidFill>
                  <a:srgbClr val="FF0000"/>
                </a:solidFill>
              </a:rPr>
              <a:t>catch bad guys</a:t>
            </a:r>
            <a:r>
              <a:rPr lang="en" dirty="0" smtClean="0"/>
              <a:t>.</a:t>
            </a:r>
          </a:p>
          <a:p>
            <a:pPr marL="457200" lvl="0" indent="-355600" rtl="0">
              <a:spcBef>
                <a:spcPts val="0"/>
              </a:spcBef>
              <a:buSzPts val="2000"/>
              <a:buChar char="✘"/>
            </a:pPr>
            <a:r>
              <a:rPr lang="en" dirty="0" smtClean="0"/>
              <a:t>Prevent further loss of life from acts of Terrorism. Help first responders to biological and radioactive aerosols, dirty bombs.</a:t>
            </a:r>
          </a:p>
          <a:p>
            <a:pPr marL="457200" indent="-355600"/>
            <a:r>
              <a:rPr lang="en" u="sng" dirty="0"/>
              <a:t>Accountability</a:t>
            </a:r>
            <a:r>
              <a:rPr lang="en" dirty="0"/>
              <a:t> for environmental, physical, or monetary loss from both legal and clandestine weather </a:t>
            </a:r>
            <a:r>
              <a:rPr lang="en" dirty="0" smtClean="0"/>
              <a:t>modification.</a:t>
            </a:r>
            <a:endParaRPr lang="en" dirty="0"/>
          </a:p>
        </p:txBody>
      </p:sp>
      <p:sp>
        <p:nvSpPr>
          <p:cNvPr id="84" name="Shape 84"/>
          <p:cNvSpPr/>
          <p:nvPr/>
        </p:nvSpPr>
        <p:spPr>
          <a:xfrm>
            <a:off x="4141750" y="281249"/>
            <a:ext cx="788694" cy="805193"/>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85" name="Shape 85"/>
          <p:cNvSpPr/>
          <p:nvPr/>
        </p:nvSpPr>
        <p:spPr>
          <a:xfrm>
            <a:off x="4363252" y="476438"/>
            <a:ext cx="345681" cy="414830"/>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Tree>
    <p:extLst>
      <p:ext uri="{BB962C8B-B14F-4D97-AF65-F5344CB8AC3E}">
        <p14:creationId xmlns:p14="http://schemas.microsoft.com/office/powerpoint/2010/main" val="1799443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6025" y="967975"/>
            <a:ext cx="9156000" cy="857400"/>
          </a:xfrm>
          <a:prstGeom prst="rect">
            <a:avLst/>
          </a:prstGeom>
        </p:spPr>
        <p:txBody>
          <a:bodyPr wrap="square" lIns="91425" tIns="91425" rIns="91425" bIns="91425" anchor="t" anchorCtr="0">
            <a:noAutofit/>
          </a:bodyPr>
          <a:lstStyle/>
          <a:p>
            <a:pPr marL="0" lvl="0" indent="0" rtl="0">
              <a:spcBef>
                <a:spcPts val="0"/>
              </a:spcBef>
              <a:buNone/>
            </a:pPr>
            <a:r>
              <a:rPr lang="en" dirty="0" smtClean="0"/>
              <a:t>The ENMOD Accountability Act</a:t>
            </a:r>
            <a:br>
              <a:rPr lang="en" dirty="0" smtClean="0"/>
            </a:br>
            <a:r>
              <a:rPr lang="en" dirty="0" smtClean="0">
                <a:solidFill>
                  <a:srgbClr val="FF0000"/>
                </a:solidFill>
              </a:rPr>
              <a:t>HOW IT WORKS</a:t>
            </a:r>
            <a:endParaRPr lang="en" dirty="0">
              <a:solidFill>
                <a:srgbClr val="FF0000"/>
              </a:solidFill>
            </a:endParaRPr>
          </a:p>
        </p:txBody>
      </p:sp>
      <p:sp>
        <p:nvSpPr>
          <p:cNvPr id="204" name="Shape 204"/>
          <p:cNvSpPr/>
          <p:nvPr/>
        </p:nvSpPr>
        <p:spPr>
          <a:xfrm>
            <a:off x="4141750" y="281249"/>
            <a:ext cx="788694" cy="805193"/>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4274710" y="485776"/>
            <a:ext cx="492437" cy="398329"/>
          </a:xfrm>
          <a:custGeom>
            <a:avLst/>
            <a:gdLst/>
            <a:ahLst/>
            <a:cxnLst/>
            <a:rect l="0" t="0" r="0" b="0"/>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979088" y="2065500"/>
            <a:ext cx="1683600" cy="1683600"/>
          </a:xfrm>
          <a:prstGeom prst="ellipse">
            <a:avLst/>
          </a:prstGeom>
          <a:solidFill>
            <a:srgbClr val="FFFFFF">
              <a:alpha val="11150"/>
            </a:srgbClr>
          </a:solidFill>
          <a:ln>
            <a:noFill/>
          </a:ln>
        </p:spPr>
        <p:txBody>
          <a:bodyPr wrap="square" lIns="91425" tIns="91425" rIns="91425" bIns="91425" anchor="ctr" anchorCtr="0">
            <a:noAutofit/>
          </a:bodyPr>
          <a:lstStyle/>
          <a:p>
            <a:pPr marL="0" lvl="0" indent="0" algn="ctr">
              <a:spcBef>
                <a:spcPts val="0"/>
              </a:spcBef>
              <a:buNone/>
            </a:pPr>
            <a:r>
              <a:rPr lang="en" sz="1800" dirty="0" smtClean="0">
                <a:solidFill>
                  <a:srgbClr val="FFFFFF"/>
                </a:solidFill>
                <a:latin typeface="Sniglet"/>
                <a:ea typeface="Sniglet"/>
                <a:cs typeface="Sniglet"/>
                <a:sym typeface="Sniglet"/>
              </a:rPr>
              <a:t>Require Notice</a:t>
            </a:r>
            <a:br>
              <a:rPr lang="en" sz="1800" dirty="0" smtClean="0">
                <a:solidFill>
                  <a:srgbClr val="FFFFFF"/>
                </a:solidFill>
                <a:latin typeface="Sniglet"/>
                <a:ea typeface="Sniglet"/>
                <a:cs typeface="Sniglet"/>
                <a:sym typeface="Sniglet"/>
              </a:rPr>
            </a:br>
            <a:r>
              <a:rPr lang="en" sz="1000" dirty="0" smtClean="0">
                <a:solidFill>
                  <a:srgbClr val="FF0000"/>
                </a:solidFill>
                <a:latin typeface="Sniglet"/>
                <a:ea typeface="Sniglet"/>
                <a:cs typeface="Sniglet"/>
                <a:sym typeface="Sniglet"/>
              </a:rPr>
              <a:t>Registry</a:t>
            </a:r>
            <a:endParaRPr lang="en" sz="1000" dirty="0">
              <a:solidFill>
                <a:srgbClr val="FF0000"/>
              </a:solidFill>
              <a:latin typeface="Sniglet"/>
              <a:ea typeface="Sniglet"/>
              <a:cs typeface="Sniglet"/>
              <a:sym typeface="Sniglet"/>
            </a:endParaRPr>
          </a:p>
        </p:txBody>
      </p:sp>
      <p:sp>
        <p:nvSpPr>
          <p:cNvPr id="207" name="Shape 207"/>
          <p:cNvSpPr/>
          <p:nvPr/>
        </p:nvSpPr>
        <p:spPr>
          <a:xfrm>
            <a:off x="3730200" y="2065500"/>
            <a:ext cx="1683600" cy="1683600"/>
          </a:xfrm>
          <a:prstGeom prst="ellipse">
            <a:avLst/>
          </a:prstGeom>
          <a:solidFill>
            <a:srgbClr val="FFFFFF">
              <a:alpha val="11150"/>
            </a:srgbClr>
          </a:solidFill>
          <a:ln>
            <a:noFill/>
          </a:ln>
        </p:spPr>
        <p:txBody>
          <a:bodyPr wrap="square" lIns="91425" tIns="91425" rIns="91425" bIns="91425" anchor="ctr" anchorCtr="0">
            <a:noAutofit/>
          </a:bodyPr>
          <a:lstStyle/>
          <a:p>
            <a:pPr algn="ctr"/>
            <a:r>
              <a:rPr lang="en" sz="1800" dirty="0" smtClean="0">
                <a:solidFill>
                  <a:srgbClr val="FFFFFF"/>
                </a:solidFill>
                <a:latin typeface="Sniglet"/>
                <a:ea typeface="Sniglet"/>
                <a:cs typeface="Sniglet"/>
                <a:sym typeface="Sniglet"/>
              </a:rPr>
              <a:t>Catch Bad Guys</a:t>
            </a:r>
            <a:br>
              <a:rPr lang="en" sz="1800" dirty="0" smtClean="0">
                <a:solidFill>
                  <a:srgbClr val="FFFFFF"/>
                </a:solidFill>
                <a:latin typeface="Sniglet"/>
                <a:ea typeface="Sniglet"/>
                <a:cs typeface="Sniglet"/>
                <a:sym typeface="Sniglet"/>
              </a:rPr>
            </a:br>
            <a:r>
              <a:rPr lang="en" sz="1000" dirty="0" smtClean="0">
                <a:solidFill>
                  <a:srgbClr val="FF0000"/>
                </a:solidFill>
                <a:latin typeface="Sniglet"/>
                <a:ea typeface="Sniglet"/>
                <a:cs typeface="Sniglet"/>
                <a:sym typeface="Sniglet"/>
              </a:rPr>
              <a:t>Sensors</a:t>
            </a:r>
            <a:endParaRPr lang="en" sz="1000" dirty="0">
              <a:solidFill>
                <a:srgbClr val="FF0000"/>
              </a:solidFill>
              <a:latin typeface="Sniglet"/>
              <a:ea typeface="Sniglet"/>
              <a:cs typeface="Sniglet"/>
              <a:sym typeface="Sniglet"/>
            </a:endParaRPr>
          </a:p>
        </p:txBody>
      </p:sp>
      <p:sp>
        <p:nvSpPr>
          <p:cNvPr id="208" name="Shape 208"/>
          <p:cNvSpPr/>
          <p:nvPr/>
        </p:nvSpPr>
        <p:spPr>
          <a:xfrm>
            <a:off x="6481313" y="2065500"/>
            <a:ext cx="1683600" cy="1683600"/>
          </a:xfrm>
          <a:prstGeom prst="ellipse">
            <a:avLst/>
          </a:prstGeom>
          <a:solidFill>
            <a:srgbClr val="FFFFFF">
              <a:alpha val="11150"/>
            </a:srgbClr>
          </a:solidFill>
          <a:ln>
            <a:noFill/>
          </a:ln>
        </p:spPr>
        <p:txBody>
          <a:bodyPr wrap="square" lIns="91425" tIns="91425" rIns="91425" bIns="91425" anchor="ctr" anchorCtr="0">
            <a:noAutofit/>
          </a:bodyPr>
          <a:lstStyle/>
          <a:p>
            <a:pPr marL="0" lvl="0" indent="0" algn="ctr" rtl="0">
              <a:spcBef>
                <a:spcPts val="0"/>
              </a:spcBef>
              <a:buNone/>
            </a:pPr>
            <a:r>
              <a:rPr lang="en" sz="1800" dirty="0" smtClean="0">
                <a:solidFill>
                  <a:srgbClr val="FFFFFF"/>
                </a:solidFill>
                <a:latin typeface="Sniglet"/>
                <a:ea typeface="Sniglet"/>
                <a:cs typeface="Sniglet"/>
                <a:sym typeface="Sniglet"/>
              </a:rPr>
              <a:t>No Fear</a:t>
            </a:r>
            <a:br>
              <a:rPr lang="en" sz="1800" dirty="0" smtClean="0">
                <a:solidFill>
                  <a:srgbClr val="FFFFFF"/>
                </a:solidFill>
                <a:latin typeface="Sniglet"/>
                <a:ea typeface="Sniglet"/>
                <a:cs typeface="Sniglet"/>
                <a:sym typeface="Sniglet"/>
              </a:rPr>
            </a:br>
            <a:r>
              <a:rPr lang="en" sz="1000" dirty="0" smtClean="0">
                <a:solidFill>
                  <a:srgbClr val="FF0000"/>
                </a:solidFill>
                <a:latin typeface="Sniglet"/>
                <a:ea typeface="Sniglet"/>
                <a:cs typeface="Sniglet"/>
                <a:sym typeface="Sniglet"/>
              </a:rPr>
              <a:t>That’s You!</a:t>
            </a:r>
            <a:endParaRPr lang="en" sz="1000" dirty="0">
              <a:solidFill>
                <a:srgbClr val="FF0000"/>
              </a:solidFill>
              <a:latin typeface="Sniglet"/>
              <a:ea typeface="Sniglet"/>
              <a:cs typeface="Sniglet"/>
              <a:sym typeface="Sniglet"/>
            </a:endParaRPr>
          </a:p>
        </p:txBody>
      </p:sp>
      <p:grpSp>
        <p:nvGrpSpPr>
          <p:cNvPr id="209" name="Shape 209"/>
          <p:cNvGrpSpPr/>
          <p:nvPr/>
        </p:nvGrpSpPr>
        <p:grpSpPr>
          <a:xfrm>
            <a:off x="2189978" y="2764475"/>
            <a:ext cx="1792245" cy="232966"/>
            <a:chOff x="2266178" y="2764475"/>
            <a:chExt cx="1792245" cy="232966"/>
          </a:xfrm>
        </p:grpSpPr>
        <p:sp>
          <p:nvSpPr>
            <p:cNvPr id="210" name="Shape 210"/>
            <p:cNvSpPr/>
            <p:nvPr/>
          </p:nvSpPr>
          <p:spPr>
            <a:xfrm>
              <a:off x="2266178" y="2855800"/>
              <a:ext cx="1683567" cy="102978"/>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211" name="Shape 211"/>
            <p:cNvSpPr/>
            <p:nvPr/>
          </p:nvSpPr>
          <p:spPr>
            <a:xfrm>
              <a:off x="3870041" y="2764475"/>
              <a:ext cx="188382" cy="232966"/>
            </a:xfrm>
            <a:custGeom>
              <a:avLst/>
              <a:gdLst/>
              <a:ahLst/>
              <a:cxnLst/>
              <a:rect l="0" t="0" r="0" b="0"/>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grpSp>
      <p:grpSp>
        <p:nvGrpSpPr>
          <p:cNvPr id="212" name="Shape 212"/>
          <p:cNvGrpSpPr/>
          <p:nvPr/>
        </p:nvGrpSpPr>
        <p:grpSpPr>
          <a:xfrm>
            <a:off x="5165804" y="2790812"/>
            <a:ext cx="1698054" cy="232966"/>
            <a:chOff x="2266178" y="2764475"/>
            <a:chExt cx="1792245" cy="232966"/>
          </a:xfrm>
        </p:grpSpPr>
        <p:sp>
          <p:nvSpPr>
            <p:cNvPr id="213" name="Shape 213"/>
            <p:cNvSpPr/>
            <p:nvPr/>
          </p:nvSpPr>
          <p:spPr>
            <a:xfrm>
              <a:off x="2266178" y="2855800"/>
              <a:ext cx="1683567" cy="102978"/>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214" name="Shape 214"/>
            <p:cNvSpPr/>
            <p:nvPr/>
          </p:nvSpPr>
          <p:spPr>
            <a:xfrm>
              <a:off x="3870041" y="2764475"/>
              <a:ext cx="188382" cy="232966"/>
            </a:xfrm>
            <a:custGeom>
              <a:avLst/>
              <a:gdLst/>
              <a:ahLst/>
              <a:cxnLst/>
              <a:rect l="0" t="0" r="0" b="0"/>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grpSp>
      <p:sp>
        <p:nvSpPr>
          <p:cNvPr id="14" name="Shape 203"/>
          <p:cNvSpPr txBox="1">
            <a:spLocks/>
          </p:cNvSpPr>
          <p:nvPr/>
        </p:nvSpPr>
        <p:spPr>
          <a:xfrm>
            <a:off x="0" y="4019550"/>
            <a:ext cx="9156000" cy="8574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1pPr>
            <a:lvl2pPr lvl="1" algn="ctr">
              <a:spcBef>
                <a:spcPts val="0"/>
              </a:spcBef>
              <a:buClr>
                <a:srgbClr val="FFFFFF"/>
              </a:buClr>
              <a:buSzPts val="2600"/>
              <a:buFont typeface="Walter Turncoat"/>
              <a:buNone/>
              <a:defRPr sz="2600">
                <a:solidFill>
                  <a:srgbClr val="FFFFFF"/>
                </a:solidFill>
                <a:latin typeface="Walter Turncoat"/>
                <a:ea typeface="Walter Turncoat"/>
                <a:cs typeface="Walter Turncoat"/>
                <a:sym typeface="Walter Turncoat"/>
              </a:defRPr>
            </a:lvl2pPr>
            <a:lvl3pPr lvl="2" algn="ctr">
              <a:spcBef>
                <a:spcPts val="0"/>
              </a:spcBef>
              <a:buClr>
                <a:srgbClr val="FFFFFF"/>
              </a:buClr>
              <a:buSzPts val="2600"/>
              <a:buFont typeface="Walter Turncoat"/>
              <a:buNone/>
              <a:defRPr sz="2600">
                <a:solidFill>
                  <a:srgbClr val="FFFFFF"/>
                </a:solidFill>
                <a:latin typeface="Walter Turncoat"/>
                <a:ea typeface="Walter Turncoat"/>
                <a:cs typeface="Walter Turncoat"/>
                <a:sym typeface="Walter Turncoat"/>
              </a:defRPr>
            </a:lvl3pPr>
            <a:lvl4pPr lvl="3" algn="ctr">
              <a:spcBef>
                <a:spcPts val="0"/>
              </a:spcBef>
              <a:buClr>
                <a:srgbClr val="FFFFFF"/>
              </a:buClr>
              <a:buSzPts val="2600"/>
              <a:buFont typeface="Walter Turncoat"/>
              <a:buNone/>
              <a:defRPr sz="2600">
                <a:solidFill>
                  <a:srgbClr val="FFFFFF"/>
                </a:solidFill>
                <a:latin typeface="Walter Turncoat"/>
                <a:ea typeface="Walter Turncoat"/>
                <a:cs typeface="Walter Turncoat"/>
                <a:sym typeface="Walter Turncoat"/>
              </a:defRPr>
            </a:lvl4pPr>
            <a:lvl5pPr lvl="4" algn="ctr">
              <a:spcBef>
                <a:spcPts val="0"/>
              </a:spcBef>
              <a:buClr>
                <a:srgbClr val="FFFFFF"/>
              </a:buClr>
              <a:buSzPts val="2600"/>
              <a:buFont typeface="Walter Turncoat"/>
              <a:buNone/>
              <a:defRPr sz="2600">
                <a:solidFill>
                  <a:srgbClr val="FFFFFF"/>
                </a:solidFill>
                <a:latin typeface="Walter Turncoat"/>
                <a:ea typeface="Walter Turncoat"/>
                <a:cs typeface="Walter Turncoat"/>
                <a:sym typeface="Walter Turncoat"/>
              </a:defRPr>
            </a:lvl5pPr>
            <a:lvl6pPr lvl="5" algn="ctr">
              <a:spcBef>
                <a:spcPts val="0"/>
              </a:spcBef>
              <a:buClr>
                <a:srgbClr val="FFFFFF"/>
              </a:buClr>
              <a:buSzPts val="2600"/>
              <a:buFont typeface="Walter Turncoat"/>
              <a:buNone/>
              <a:defRPr sz="2600">
                <a:solidFill>
                  <a:srgbClr val="FFFFFF"/>
                </a:solidFill>
                <a:latin typeface="Walter Turncoat"/>
                <a:ea typeface="Walter Turncoat"/>
                <a:cs typeface="Walter Turncoat"/>
                <a:sym typeface="Walter Turncoat"/>
              </a:defRPr>
            </a:lvl6pPr>
            <a:lvl7pPr lvl="6" algn="ctr">
              <a:spcBef>
                <a:spcPts val="0"/>
              </a:spcBef>
              <a:buClr>
                <a:srgbClr val="FFFFFF"/>
              </a:buClr>
              <a:buSzPts val="2600"/>
              <a:buFont typeface="Walter Turncoat"/>
              <a:buNone/>
              <a:defRPr sz="2600">
                <a:solidFill>
                  <a:srgbClr val="FFFFFF"/>
                </a:solidFill>
                <a:latin typeface="Walter Turncoat"/>
                <a:ea typeface="Walter Turncoat"/>
                <a:cs typeface="Walter Turncoat"/>
                <a:sym typeface="Walter Turncoat"/>
              </a:defRPr>
            </a:lvl7pPr>
            <a:lvl8pPr lvl="7" algn="ctr">
              <a:spcBef>
                <a:spcPts val="0"/>
              </a:spcBef>
              <a:buClr>
                <a:srgbClr val="FFFFFF"/>
              </a:buClr>
              <a:buSzPts val="2600"/>
              <a:buFont typeface="Walter Turncoat"/>
              <a:buNone/>
              <a:defRPr sz="2600">
                <a:solidFill>
                  <a:srgbClr val="FFFFFF"/>
                </a:solidFill>
                <a:latin typeface="Walter Turncoat"/>
                <a:ea typeface="Walter Turncoat"/>
                <a:cs typeface="Walter Turncoat"/>
                <a:sym typeface="Walter Turncoat"/>
              </a:defRPr>
            </a:lvl8pPr>
            <a:lvl9pPr lvl="8" algn="ctr">
              <a:spcBef>
                <a:spcPts val="0"/>
              </a:spcBef>
              <a:buClr>
                <a:srgbClr val="FFFFFF"/>
              </a:buClr>
              <a:buSzPts val="2600"/>
              <a:buFont typeface="Walter Turncoat"/>
              <a:buNone/>
              <a:defRPr sz="2600">
                <a:solidFill>
                  <a:srgbClr val="FFFFFF"/>
                </a:solidFill>
                <a:latin typeface="Walter Turncoat"/>
                <a:ea typeface="Walter Turncoat"/>
                <a:cs typeface="Walter Turncoat"/>
                <a:sym typeface="Walter Turncoat"/>
              </a:defRPr>
            </a:lvl9pPr>
          </a:lstStyle>
          <a:p>
            <a:r>
              <a:rPr lang="en" dirty="0" smtClean="0"/>
              <a:t>ClimateViewer.com/enmod</a:t>
            </a:r>
            <a:endParaRPr lang="en"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6025" y="967975"/>
            <a:ext cx="9156000" cy="857400"/>
          </a:xfrm>
          <a:prstGeom prst="rect">
            <a:avLst/>
          </a:prstGeom>
        </p:spPr>
        <p:txBody>
          <a:bodyPr wrap="square" lIns="91425" tIns="91425" rIns="91425" bIns="91425" anchor="t" anchorCtr="0">
            <a:noAutofit/>
          </a:bodyPr>
          <a:lstStyle/>
          <a:p>
            <a:pPr marL="0" lvl="0" indent="0" rtl="0">
              <a:spcBef>
                <a:spcPts val="0"/>
              </a:spcBef>
              <a:buNone/>
            </a:pPr>
            <a:r>
              <a:rPr lang="en" dirty="0"/>
              <a:t>Let’s review some concepts</a:t>
            </a:r>
          </a:p>
        </p:txBody>
      </p:sp>
      <p:sp>
        <p:nvSpPr>
          <p:cNvPr id="220" name="Shape 220"/>
          <p:cNvSpPr txBox="1">
            <a:spLocks noGrp="1"/>
          </p:cNvSpPr>
          <p:nvPr>
            <p:ph type="body" idx="1"/>
          </p:nvPr>
        </p:nvSpPr>
        <p:spPr>
          <a:xfrm>
            <a:off x="457200" y="1771650"/>
            <a:ext cx="2631900" cy="1305000"/>
          </a:xfrm>
          <a:prstGeom prst="rect">
            <a:avLst/>
          </a:prstGeom>
        </p:spPr>
        <p:txBody>
          <a:bodyPr wrap="square" lIns="91425" tIns="91425" rIns="91425" bIns="91425" anchor="t" anchorCtr="0">
            <a:noAutofit/>
          </a:bodyPr>
          <a:lstStyle/>
          <a:p>
            <a:pPr marL="0" lvl="0" indent="0" rtl="0">
              <a:spcBef>
                <a:spcPts val="0"/>
              </a:spcBef>
              <a:buNone/>
            </a:pPr>
            <a:r>
              <a:rPr lang="en" dirty="0" smtClean="0">
                <a:solidFill>
                  <a:srgbClr val="FF0000"/>
                </a:solidFill>
              </a:rPr>
              <a:t>Weather Warfare </a:t>
            </a:r>
            <a:r>
              <a:rPr lang="en-US" dirty="0" smtClean="0">
                <a:solidFill>
                  <a:srgbClr val="FF0000"/>
                </a:solidFill>
              </a:rPr>
              <a:t>Is Illegal</a:t>
            </a:r>
            <a:endParaRPr lang="en" dirty="0">
              <a:solidFill>
                <a:srgbClr val="FF0000"/>
              </a:solidFill>
            </a:endParaRPr>
          </a:p>
          <a:p>
            <a:pPr lvl="0">
              <a:buNone/>
            </a:pPr>
            <a:r>
              <a:rPr lang="en-US" sz="1200" dirty="0"/>
              <a:t>The Environmental Modification Convention (ENMOD), formally the Convention on the Prohibition of Military or Any Other Hostile Use of Environmental Modification </a:t>
            </a:r>
            <a:r>
              <a:rPr lang="en-US" sz="1200" dirty="0" smtClean="0"/>
              <a:t>Techniques, was signed in 1978.</a:t>
            </a:r>
            <a:endParaRPr lang="en" sz="1200" dirty="0"/>
          </a:p>
        </p:txBody>
      </p:sp>
      <p:sp>
        <p:nvSpPr>
          <p:cNvPr id="221" name="Shape 221"/>
          <p:cNvSpPr txBox="1">
            <a:spLocks noGrp="1"/>
          </p:cNvSpPr>
          <p:nvPr>
            <p:ph type="body" idx="2"/>
          </p:nvPr>
        </p:nvSpPr>
        <p:spPr>
          <a:xfrm>
            <a:off x="3223964" y="1771650"/>
            <a:ext cx="2631900" cy="1305000"/>
          </a:xfrm>
          <a:prstGeom prst="rect">
            <a:avLst/>
          </a:prstGeom>
        </p:spPr>
        <p:txBody>
          <a:bodyPr wrap="square" lIns="91425" tIns="91425" rIns="91425" bIns="91425" anchor="t" anchorCtr="0">
            <a:noAutofit/>
          </a:bodyPr>
          <a:lstStyle/>
          <a:p>
            <a:pPr marL="0" lvl="0" indent="0" rtl="0">
              <a:spcBef>
                <a:spcPts val="0"/>
              </a:spcBef>
              <a:buNone/>
            </a:pPr>
            <a:r>
              <a:rPr lang="en" dirty="0" smtClean="0">
                <a:solidFill>
                  <a:srgbClr val="FF0000"/>
                </a:solidFill>
              </a:rPr>
              <a:t>Geoengineering is Banned</a:t>
            </a:r>
            <a:endParaRPr lang="en" dirty="0">
              <a:solidFill>
                <a:srgbClr val="FF0000"/>
              </a:solidFill>
            </a:endParaRPr>
          </a:p>
          <a:p>
            <a:pPr marL="0" lvl="0" indent="0" rtl="0">
              <a:spcBef>
                <a:spcPts val="0"/>
              </a:spcBef>
              <a:buNone/>
            </a:pPr>
            <a:r>
              <a:rPr lang="en" sz="1200" dirty="0" smtClean="0"/>
              <a:t>The Convention for Biological Diversity placed a moratorium on large scale geoengineering experiments in 2012. The USA did not sign this agreement.</a:t>
            </a:r>
            <a:endParaRPr lang="en" sz="1200" dirty="0"/>
          </a:p>
        </p:txBody>
      </p:sp>
      <p:sp>
        <p:nvSpPr>
          <p:cNvPr id="222" name="Shape 222"/>
          <p:cNvSpPr txBox="1">
            <a:spLocks noGrp="1"/>
          </p:cNvSpPr>
          <p:nvPr>
            <p:ph type="body" idx="3"/>
          </p:nvPr>
        </p:nvSpPr>
        <p:spPr>
          <a:xfrm>
            <a:off x="5990727" y="1771650"/>
            <a:ext cx="2631900" cy="1305000"/>
          </a:xfrm>
          <a:prstGeom prst="rect">
            <a:avLst/>
          </a:prstGeom>
        </p:spPr>
        <p:txBody>
          <a:bodyPr wrap="square" lIns="91425" tIns="91425" rIns="91425" bIns="91425" anchor="t" anchorCtr="0">
            <a:noAutofit/>
          </a:bodyPr>
          <a:lstStyle/>
          <a:p>
            <a:pPr marL="0" lvl="0" indent="0" rtl="0">
              <a:spcBef>
                <a:spcPts val="0"/>
              </a:spcBef>
              <a:buNone/>
            </a:pPr>
            <a:r>
              <a:rPr lang="en" dirty="0" smtClean="0">
                <a:solidFill>
                  <a:srgbClr val="FF0000"/>
                </a:solidFill>
              </a:rPr>
              <a:t>Bans Do Not Work</a:t>
            </a:r>
            <a:endParaRPr lang="en" dirty="0">
              <a:solidFill>
                <a:srgbClr val="FF0000"/>
              </a:solidFill>
            </a:endParaRPr>
          </a:p>
          <a:p>
            <a:pPr marL="0" lvl="0" indent="0" rtl="0">
              <a:spcBef>
                <a:spcPts val="0"/>
              </a:spcBef>
              <a:buNone/>
            </a:pPr>
            <a:r>
              <a:rPr lang="en" sz="1200" dirty="0" smtClean="0"/>
              <a:t>The only thing that matters is proof. Knowing is half the battle, the rest can usually be settled in court! We have the technology, let’s see the evidence. We need to know that storms are not man-made!</a:t>
            </a:r>
            <a:endParaRPr lang="en" sz="1200" dirty="0"/>
          </a:p>
          <a:p>
            <a:pPr marL="0" lvl="0" indent="0" rtl="0">
              <a:spcBef>
                <a:spcPts val="0"/>
              </a:spcBef>
              <a:buNone/>
            </a:pPr>
            <a:endParaRPr sz="1200" dirty="0"/>
          </a:p>
        </p:txBody>
      </p:sp>
      <p:sp>
        <p:nvSpPr>
          <p:cNvPr id="223" name="Shape 223"/>
          <p:cNvSpPr txBox="1">
            <a:spLocks noGrp="1"/>
          </p:cNvSpPr>
          <p:nvPr>
            <p:ph type="body" idx="1"/>
          </p:nvPr>
        </p:nvSpPr>
        <p:spPr>
          <a:xfrm>
            <a:off x="457200" y="3352800"/>
            <a:ext cx="2631900" cy="1305000"/>
          </a:xfrm>
          <a:prstGeom prst="rect">
            <a:avLst/>
          </a:prstGeom>
        </p:spPr>
        <p:txBody>
          <a:bodyPr wrap="square" lIns="91425" tIns="91425" rIns="91425" bIns="91425" anchor="t" anchorCtr="0">
            <a:noAutofit/>
          </a:bodyPr>
          <a:lstStyle/>
          <a:p>
            <a:pPr marL="0" lvl="0" indent="0" rtl="0">
              <a:spcBef>
                <a:spcPts val="0"/>
              </a:spcBef>
              <a:buNone/>
            </a:pPr>
            <a:r>
              <a:rPr lang="en" dirty="0" smtClean="0">
                <a:solidFill>
                  <a:srgbClr val="FF0000"/>
                </a:solidFill>
              </a:rPr>
              <a:t>48 Hour Public Notice</a:t>
            </a:r>
            <a:endParaRPr lang="en" dirty="0">
              <a:solidFill>
                <a:srgbClr val="FF0000"/>
              </a:solidFill>
            </a:endParaRPr>
          </a:p>
          <a:p>
            <a:pPr marL="0" lvl="0" indent="0" rtl="0">
              <a:spcBef>
                <a:spcPts val="0"/>
              </a:spcBef>
              <a:buNone/>
            </a:pPr>
            <a:r>
              <a:rPr lang="en" sz="1200" dirty="0" smtClean="0"/>
              <a:t>This is a monumental change to disclosure of atmospheric experimentation and will create accountability for cloud seeders and geoengineers alike.</a:t>
            </a:r>
            <a:endParaRPr lang="en" sz="1200" dirty="0"/>
          </a:p>
        </p:txBody>
      </p:sp>
      <p:sp>
        <p:nvSpPr>
          <p:cNvPr id="224" name="Shape 224"/>
          <p:cNvSpPr txBox="1">
            <a:spLocks noGrp="1"/>
          </p:cNvSpPr>
          <p:nvPr>
            <p:ph type="body" idx="2"/>
          </p:nvPr>
        </p:nvSpPr>
        <p:spPr>
          <a:xfrm>
            <a:off x="3223964" y="3352800"/>
            <a:ext cx="2631900" cy="1305000"/>
          </a:xfrm>
          <a:prstGeom prst="rect">
            <a:avLst/>
          </a:prstGeom>
        </p:spPr>
        <p:txBody>
          <a:bodyPr wrap="square" lIns="91425" tIns="91425" rIns="91425" bIns="91425" anchor="t" anchorCtr="0">
            <a:noAutofit/>
          </a:bodyPr>
          <a:lstStyle/>
          <a:p>
            <a:pPr marL="0" lvl="0" indent="0" rtl="0">
              <a:spcBef>
                <a:spcPts val="0"/>
              </a:spcBef>
              <a:buNone/>
            </a:pPr>
            <a:r>
              <a:rPr lang="en" dirty="0" smtClean="0">
                <a:solidFill>
                  <a:srgbClr val="FF0000"/>
                </a:solidFill>
              </a:rPr>
              <a:t>ClimateViewer</a:t>
            </a:r>
            <a:r>
              <a:rPr lang="en-US" dirty="0" smtClean="0">
                <a:solidFill>
                  <a:srgbClr val="FF0000"/>
                </a:solidFill>
              </a:rPr>
              <a:t> Sensor Network</a:t>
            </a:r>
            <a:endParaRPr lang="en" dirty="0">
              <a:solidFill>
                <a:srgbClr val="FF0000"/>
              </a:solidFill>
            </a:endParaRPr>
          </a:p>
          <a:p>
            <a:pPr marL="0" lvl="0" indent="0" rtl="0">
              <a:spcBef>
                <a:spcPts val="0"/>
              </a:spcBef>
              <a:buNone/>
            </a:pPr>
            <a:r>
              <a:rPr lang="en" sz="1200" dirty="0" smtClean="0"/>
              <a:t>Combining every publicly available IoT sensor and creating our own specialized local ClimateViewer for your backyard to track flights, boats, watch your sky, and VERIFY who’s controlling your weather!</a:t>
            </a:r>
            <a:endParaRPr lang="en" sz="1200" dirty="0"/>
          </a:p>
        </p:txBody>
      </p:sp>
      <p:sp>
        <p:nvSpPr>
          <p:cNvPr id="225" name="Shape 225"/>
          <p:cNvSpPr txBox="1">
            <a:spLocks noGrp="1"/>
          </p:cNvSpPr>
          <p:nvPr>
            <p:ph type="body" idx="3"/>
          </p:nvPr>
        </p:nvSpPr>
        <p:spPr>
          <a:xfrm>
            <a:off x="5990727" y="3352800"/>
            <a:ext cx="2631900" cy="1305000"/>
          </a:xfrm>
          <a:prstGeom prst="rect">
            <a:avLst/>
          </a:prstGeom>
        </p:spPr>
        <p:txBody>
          <a:bodyPr wrap="square" lIns="91425" tIns="91425" rIns="91425" bIns="91425" anchor="t" anchorCtr="0">
            <a:noAutofit/>
          </a:bodyPr>
          <a:lstStyle/>
          <a:p>
            <a:pPr marL="0" lvl="0" indent="0" rtl="0">
              <a:spcBef>
                <a:spcPts val="0"/>
              </a:spcBef>
              <a:buNone/>
            </a:pPr>
            <a:r>
              <a:rPr lang="en" dirty="0" smtClean="0">
                <a:solidFill>
                  <a:srgbClr val="FF0000"/>
                </a:solidFill>
              </a:rPr>
              <a:t>Amendment to ENMOD</a:t>
            </a:r>
            <a:endParaRPr lang="en" dirty="0">
              <a:solidFill>
                <a:srgbClr val="FF0000"/>
              </a:solidFill>
            </a:endParaRPr>
          </a:p>
          <a:p>
            <a:pPr marL="0" lvl="0" indent="0" rtl="0">
              <a:spcBef>
                <a:spcPts val="0"/>
              </a:spcBef>
              <a:buNone/>
            </a:pPr>
            <a:r>
              <a:rPr lang="en" sz="1200" dirty="0" smtClean="0"/>
              <a:t>The ENMOD Accountability Act is a draft legislation and is intended to be written into law and enforced because it is necessary for the safety of humanity.</a:t>
            </a:r>
            <a:endParaRPr lang="en" sz="1200" dirty="0"/>
          </a:p>
          <a:p>
            <a:pPr marL="0" lvl="0" indent="0" rtl="0">
              <a:spcBef>
                <a:spcPts val="0"/>
              </a:spcBef>
              <a:buNone/>
            </a:pPr>
            <a:endParaRPr sz="1200" dirty="0"/>
          </a:p>
        </p:txBody>
      </p:sp>
      <p:sp>
        <p:nvSpPr>
          <p:cNvPr id="226" name="Shape 226"/>
          <p:cNvSpPr/>
          <p:nvPr/>
        </p:nvSpPr>
        <p:spPr>
          <a:xfrm>
            <a:off x="4141750" y="281249"/>
            <a:ext cx="788694" cy="805193"/>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227" name="Shape 227"/>
          <p:cNvSpPr/>
          <p:nvPr/>
        </p:nvSpPr>
        <p:spPr>
          <a:xfrm>
            <a:off x="4351934" y="510216"/>
            <a:ext cx="375993" cy="347276"/>
          </a:xfrm>
          <a:custGeom>
            <a:avLst/>
            <a:gdLst/>
            <a:ahLst/>
            <a:cxnLst/>
            <a:rect l="0" t="0" r="0" b="0"/>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1524000" y="1399800"/>
            <a:ext cx="6172200" cy="819900"/>
          </a:xfrm>
          <a:prstGeom prst="rect">
            <a:avLst/>
          </a:prstGeom>
        </p:spPr>
        <p:txBody>
          <a:bodyPr wrap="square" lIns="91425" tIns="91425" rIns="91425" bIns="91425" anchor="t" anchorCtr="0">
            <a:noAutofit/>
          </a:bodyPr>
          <a:lstStyle/>
          <a:p>
            <a:pPr marL="0" lvl="0" indent="0">
              <a:spcBef>
                <a:spcPts val="0"/>
              </a:spcBef>
              <a:buNone/>
            </a:pPr>
            <a:r>
              <a:rPr lang="en-US" sz="2000" dirty="0" smtClean="0"/>
              <a:t>“Unless someone like you cares a whole awful lot, nothing is going to get better. It’s not!” – Dr. Seuss, </a:t>
            </a:r>
            <a:r>
              <a:rPr lang="en-US" sz="2000" dirty="0" smtClean="0">
                <a:solidFill>
                  <a:srgbClr val="FF0000"/>
                </a:solidFill>
              </a:rPr>
              <a:t>The Lorax</a:t>
            </a:r>
            <a:endParaRPr lang="en" sz="2000" dirty="0">
              <a:solidFill>
                <a:srgbClr val="FF0000"/>
              </a:solidFill>
            </a:endParaRPr>
          </a:p>
        </p:txBody>
      </p:sp>
    </p:spTree>
    <p:extLst>
      <p:ext uri="{BB962C8B-B14F-4D97-AF65-F5344CB8AC3E}">
        <p14:creationId xmlns:p14="http://schemas.microsoft.com/office/powerpoint/2010/main" val="10231980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ctrTitle" idx="4294967295"/>
          </p:nvPr>
        </p:nvSpPr>
        <p:spPr>
          <a:xfrm>
            <a:off x="1822500" y="1202350"/>
            <a:ext cx="5457000" cy="1159800"/>
          </a:xfrm>
          <a:prstGeom prst="rect">
            <a:avLst/>
          </a:prstGeom>
        </p:spPr>
        <p:txBody>
          <a:bodyPr wrap="square" lIns="91425" tIns="91425" rIns="91425" bIns="91425" anchor="t" anchorCtr="0">
            <a:noAutofit/>
          </a:bodyPr>
          <a:lstStyle/>
          <a:p>
            <a:pPr marL="0" lvl="0" indent="0" rtl="0">
              <a:spcBef>
                <a:spcPts val="0"/>
              </a:spcBef>
              <a:buNone/>
            </a:pPr>
            <a:r>
              <a:rPr lang="en" sz="4800"/>
              <a:t>thanks!</a:t>
            </a:r>
          </a:p>
        </p:txBody>
      </p:sp>
      <p:sp>
        <p:nvSpPr>
          <p:cNvPr id="267" name="Shape 267"/>
          <p:cNvSpPr txBox="1">
            <a:spLocks noGrp="1"/>
          </p:cNvSpPr>
          <p:nvPr>
            <p:ph type="subTitle" idx="4294967295"/>
          </p:nvPr>
        </p:nvSpPr>
        <p:spPr>
          <a:xfrm>
            <a:off x="1275150" y="2376679"/>
            <a:ext cx="6593700" cy="2327100"/>
          </a:xfrm>
          <a:prstGeom prst="rect">
            <a:avLst/>
          </a:prstGeom>
        </p:spPr>
        <p:txBody>
          <a:bodyPr wrap="square" lIns="91425" tIns="91425" rIns="91425" bIns="91425" anchor="t" anchorCtr="0">
            <a:noAutofit/>
          </a:bodyPr>
          <a:lstStyle/>
          <a:p>
            <a:pPr marL="0" lvl="0" indent="0" algn="ctr" rtl="0">
              <a:spcBef>
                <a:spcPts val="0"/>
              </a:spcBef>
              <a:buNone/>
            </a:pPr>
            <a:r>
              <a:rPr lang="en" sz="3600" dirty="0"/>
              <a:t>Any questions?</a:t>
            </a:r>
          </a:p>
          <a:p>
            <a:pPr marL="0" lvl="0" indent="0" algn="ctr" rtl="0">
              <a:spcBef>
                <a:spcPts val="0"/>
              </a:spcBef>
              <a:buNone/>
            </a:pPr>
            <a:endParaRPr dirty="0">
              <a:solidFill>
                <a:schemeClr val="lt1"/>
              </a:solidFill>
            </a:endParaRPr>
          </a:p>
          <a:p>
            <a:pPr marL="0" lvl="0" indent="0" algn="ctr" rtl="0">
              <a:spcBef>
                <a:spcPts val="0"/>
              </a:spcBef>
              <a:buNone/>
            </a:pPr>
            <a:r>
              <a:rPr lang="en" dirty="0">
                <a:solidFill>
                  <a:schemeClr val="lt1"/>
                </a:solidFill>
              </a:rPr>
              <a:t>You can find me </a:t>
            </a:r>
            <a:r>
              <a:rPr lang="en" dirty="0" smtClean="0">
                <a:solidFill>
                  <a:schemeClr val="lt1"/>
                </a:solidFill>
              </a:rPr>
              <a:t>at</a:t>
            </a:r>
          </a:p>
          <a:p>
            <a:pPr lvl="0" algn="ctr">
              <a:spcBef>
                <a:spcPts val="0"/>
              </a:spcBef>
              <a:buNone/>
            </a:pPr>
            <a:r>
              <a:rPr lang="en-US" dirty="0" smtClean="0">
                <a:solidFill>
                  <a:schemeClr val="lt1"/>
                </a:solidFill>
                <a:hlinkClick r:id="rId3"/>
              </a:rPr>
              <a:t>C</a:t>
            </a:r>
            <a:r>
              <a:rPr lang="en" dirty="0" smtClean="0">
                <a:solidFill>
                  <a:schemeClr val="lt1"/>
                </a:solidFill>
                <a:hlinkClick r:id="rId3"/>
              </a:rPr>
              <a:t>limateViewer.com</a:t>
            </a:r>
            <a:r>
              <a:rPr lang="en" dirty="0" smtClean="0">
                <a:solidFill>
                  <a:schemeClr val="lt1"/>
                </a:solidFill>
              </a:rPr>
              <a:t> </a:t>
            </a:r>
            <a:r>
              <a:rPr lang="en-US" dirty="0" smtClean="0"/>
              <a:t>● </a:t>
            </a:r>
            <a:r>
              <a:rPr lang="en-US" dirty="0" smtClean="0">
                <a:hlinkClick r:id="rId4"/>
              </a:rPr>
              <a:t>ClimateViewer.org</a:t>
            </a:r>
            <a:endParaRPr lang="en" dirty="0">
              <a:solidFill>
                <a:schemeClr val="lt1"/>
              </a:solidFill>
            </a:endParaRPr>
          </a:p>
          <a:p>
            <a:pPr marL="0" lvl="0" indent="0" algn="ctr" rtl="0">
              <a:spcBef>
                <a:spcPts val="0"/>
              </a:spcBef>
              <a:buNone/>
            </a:pPr>
            <a:r>
              <a:rPr lang="en" dirty="0" smtClean="0">
                <a:solidFill>
                  <a:schemeClr val="lt1"/>
                </a:solidFill>
                <a:hlinkClick r:id="rId5"/>
              </a:rPr>
              <a:t>WeatherModificationHistory.com</a:t>
            </a:r>
            <a:endParaRPr lang="en" dirty="0">
              <a:solidFill>
                <a:schemeClr val="lt1"/>
              </a:solidFill>
            </a:endParaRPr>
          </a:p>
          <a:p>
            <a:pPr marL="0" lvl="0" indent="0" algn="ctr" rtl="0">
              <a:spcBef>
                <a:spcPts val="0"/>
              </a:spcBef>
              <a:buNone/>
            </a:pPr>
            <a:r>
              <a:rPr lang="en" dirty="0" smtClean="0">
                <a:solidFill>
                  <a:schemeClr val="lt1"/>
                </a:solidFill>
                <a:hlinkClick r:id="rId6"/>
              </a:rPr>
              <a:t>jim@climateviewer.com</a:t>
            </a:r>
            <a:endParaRPr lang="en" dirty="0">
              <a:solidFill>
                <a:schemeClr val="lt1"/>
              </a:solidFill>
            </a:endParaRPr>
          </a:p>
        </p:txBody>
      </p:sp>
      <p:sp>
        <p:nvSpPr>
          <p:cNvPr id="268" name="Shape 268"/>
          <p:cNvSpPr/>
          <p:nvPr/>
        </p:nvSpPr>
        <p:spPr>
          <a:xfrm>
            <a:off x="4207274" y="603475"/>
            <a:ext cx="687464" cy="691590"/>
          </a:xfrm>
          <a:custGeom>
            <a:avLst/>
            <a:gdLst/>
            <a:ahLst/>
            <a:cxnLst/>
            <a:rect l="0" t="0" r="0" b="0"/>
            <a:pathLst>
              <a:path w="15842" h="15938" extrusionOk="0">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269" name="Shape 269"/>
          <p:cNvSpPr/>
          <p:nvPr/>
        </p:nvSpPr>
        <p:spPr>
          <a:xfrm>
            <a:off x="3799402" y="2051575"/>
            <a:ext cx="1442481" cy="102978"/>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273"/>
        <p:cNvGrpSpPr/>
        <p:nvPr/>
      </p:nvGrpSpPr>
      <p:grpSpPr>
        <a:xfrm>
          <a:off x="0" y="0"/>
          <a:ext cx="0" cy="0"/>
          <a:chOff x="0" y="0"/>
          <a:chExt cx="0" cy="0"/>
        </a:xfrm>
      </p:grpSpPr>
      <p:sp>
        <p:nvSpPr>
          <p:cNvPr id="2" name="Rectangle 1"/>
          <p:cNvSpPr/>
          <p:nvPr/>
        </p:nvSpPr>
        <p:spPr>
          <a:xfrm>
            <a:off x="0" y="2056100"/>
            <a:ext cx="9144000" cy="28194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hape 302"/>
          <p:cNvSpPr/>
          <p:nvPr/>
        </p:nvSpPr>
        <p:spPr>
          <a:xfrm>
            <a:off x="6324600" y="2894300"/>
            <a:ext cx="1981200" cy="1751776"/>
          </a:xfrm>
          <a:custGeom>
            <a:avLst/>
            <a:gdLst/>
            <a:ahLst/>
            <a:cxnLst/>
            <a:rect l="0" t="0" r="0" b="0"/>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rgbClr val="FF0000"/>
          </a:solidFill>
          <a:ln>
            <a:noFill/>
          </a:ln>
        </p:spPr>
        <p:txBody>
          <a:bodyPr wrap="square" lIns="91425" tIns="91425" rIns="91425" bIns="91425" anchor="ctr" anchorCtr="0">
            <a:noAutofit/>
          </a:bodyPr>
          <a:lstStyle/>
          <a:p>
            <a:pPr marL="0" lvl="0" indent="0">
              <a:spcBef>
                <a:spcPts val="0"/>
              </a:spcBef>
              <a:buNone/>
            </a:pPr>
            <a:endParaRPr/>
          </a:p>
        </p:txBody>
      </p:sp>
      <p:sp>
        <p:nvSpPr>
          <p:cNvPr id="274" name="Shape 274"/>
          <p:cNvSpPr txBox="1">
            <a:spLocks noGrp="1"/>
          </p:cNvSpPr>
          <p:nvPr>
            <p:ph type="title"/>
          </p:nvPr>
        </p:nvSpPr>
        <p:spPr>
          <a:xfrm>
            <a:off x="-6025" y="967975"/>
            <a:ext cx="9156000" cy="857400"/>
          </a:xfrm>
          <a:prstGeom prst="rect">
            <a:avLst/>
          </a:prstGeom>
        </p:spPr>
        <p:txBody>
          <a:bodyPr wrap="square" lIns="91425" tIns="91425" rIns="91425" bIns="91425" anchor="t" anchorCtr="0">
            <a:noAutofit/>
          </a:bodyPr>
          <a:lstStyle/>
          <a:p>
            <a:pPr marL="0" lvl="0" indent="0" rtl="0">
              <a:spcBef>
                <a:spcPts val="0"/>
              </a:spcBef>
              <a:buNone/>
            </a:pPr>
            <a:r>
              <a:rPr lang="en" dirty="0"/>
              <a:t>Credits</a:t>
            </a:r>
          </a:p>
        </p:txBody>
      </p:sp>
      <p:sp>
        <p:nvSpPr>
          <p:cNvPr id="275" name="Shape 275"/>
          <p:cNvSpPr txBox="1">
            <a:spLocks noGrp="1"/>
          </p:cNvSpPr>
          <p:nvPr>
            <p:ph type="body" idx="1"/>
          </p:nvPr>
        </p:nvSpPr>
        <p:spPr>
          <a:xfrm>
            <a:off x="457200" y="2038350"/>
            <a:ext cx="8229600" cy="2503200"/>
          </a:xfrm>
          <a:prstGeom prst="rect">
            <a:avLst/>
          </a:prstGeom>
        </p:spPr>
        <p:txBody>
          <a:bodyPr wrap="square" lIns="91425" tIns="91425" rIns="91425" bIns="91425" anchor="t" anchorCtr="0">
            <a:noAutofit/>
          </a:bodyPr>
          <a:lstStyle/>
          <a:p>
            <a:pPr lvl="0">
              <a:buNone/>
            </a:pPr>
            <a:r>
              <a:rPr lang="en" sz="1400" dirty="0" smtClean="0">
                <a:solidFill>
                  <a:srgbClr val="FFFFFF"/>
                </a:solidFill>
              </a:rPr>
              <a:t>This presentation created by Jim Lee is free to distribute and is considered Public Domain.  Please share this solution, support my work, and we will see clarity and transparency in the hidden world of climate engineering. </a:t>
            </a:r>
            <a:r>
              <a:rPr lang="en-US" sz="1400" dirty="0">
                <a:hlinkClick r:id="rId4"/>
              </a:rPr>
              <a:t>https://</a:t>
            </a:r>
            <a:r>
              <a:rPr lang="en-US" sz="1400" dirty="0" smtClean="0">
                <a:hlinkClick r:id="rId4"/>
              </a:rPr>
              <a:t>climateviewer.com/geoengineering/</a:t>
            </a:r>
            <a:endParaRPr lang="en" sz="1400" dirty="0" smtClean="0">
              <a:solidFill>
                <a:srgbClr val="FFFFFF"/>
              </a:solidFill>
            </a:endParaRPr>
          </a:p>
          <a:p>
            <a:pPr lvl="0">
              <a:buNone/>
            </a:pPr>
            <a:endParaRPr lang="en" sz="1400" dirty="0"/>
          </a:p>
          <a:p>
            <a:pPr lvl="0">
              <a:buNone/>
            </a:pPr>
            <a:r>
              <a:rPr lang="en" sz="1400" dirty="0" smtClean="0">
                <a:solidFill>
                  <a:srgbClr val="FFFFFF"/>
                </a:solidFill>
              </a:rPr>
              <a:t>This file will be hosted at: </a:t>
            </a:r>
            <a:r>
              <a:rPr lang="en-US" sz="1400" dirty="0">
                <a:hlinkClick r:id="rId5"/>
              </a:rPr>
              <a:t>https://climateviewer.com/enmod</a:t>
            </a:r>
            <a:r>
              <a:rPr lang="en-US" sz="1400" dirty="0" smtClean="0">
                <a:hlinkClick r:id="rId5"/>
              </a:rPr>
              <a:t>/</a:t>
            </a:r>
            <a:r>
              <a:rPr lang="en-US" sz="1400" dirty="0" smtClean="0"/>
              <a:t> </a:t>
            </a:r>
          </a:p>
          <a:p>
            <a:pPr lvl="0">
              <a:buNone/>
            </a:pPr>
            <a:endParaRPr lang="en-US" sz="1400" dirty="0" smtClean="0"/>
          </a:p>
          <a:p>
            <a:pPr lvl="0">
              <a:buNone/>
            </a:pPr>
            <a:r>
              <a:rPr lang="en-US" sz="1400" dirty="0" smtClean="0"/>
              <a:t>Please do not modify this file. If you want to help support my efforts please donate:</a:t>
            </a:r>
            <a:endParaRPr lang="en" sz="1400" dirty="0" smtClean="0">
              <a:solidFill>
                <a:srgbClr val="FFFFFF"/>
              </a:solidFill>
            </a:endParaRPr>
          </a:p>
          <a:p>
            <a:pPr marL="0" lvl="0" indent="0" rtl="0">
              <a:spcBef>
                <a:spcPts val="0"/>
              </a:spcBef>
              <a:buNone/>
            </a:pPr>
            <a:endParaRPr lang="en" sz="1400" dirty="0"/>
          </a:p>
          <a:p>
            <a:pPr marL="285750" indent="-285750"/>
            <a:r>
              <a:rPr lang="en-US" sz="1400" b="1" dirty="0">
                <a:hlinkClick r:id="rId6"/>
              </a:rPr>
              <a:t>https://</a:t>
            </a:r>
            <a:r>
              <a:rPr lang="en-US" sz="1400" b="1" dirty="0" smtClean="0">
                <a:hlinkClick r:id="rId6"/>
              </a:rPr>
              <a:t>www.paypal.me/climateviewer</a:t>
            </a:r>
            <a:r>
              <a:rPr lang="en-US" sz="1400" b="1" dirty="0" smtClean="0"/>
              <a:t> </a:t>
            </a:r>
          </a:p>
          <a:p>
            <a:pPr marL="285750" indent="-285750"/>
            <a:r>
              <a:rPr lang="en-US" sz="1400" b="1" dirty="0">
                <a:hlinkClick r:id="rId7"/>
              </a:rPr>
              <a:t>https://</a:t>
            </a:r>
            <a:r>
              <a:rPr lang="en-US" sz="1400" b="1" dirty="0" smtClean="0">
                <a:hlinkClick r:id="rId7"/>
              </a:rPr>
              <a:t>www.gofundme.com/climateviewer</a:t>
            </a:r>
            <a:r>
              <a:rPr lang="en-US" sz="1400" b="1" dirty="0" smtClean="0"/>
              <a:t> </a:t>
            </a:r>
            <a:endParaRPr lang="en" sz="1400" b="1" dirty="0" smtClean="0">
              <a:solidFill>
                <a:srgbClr val="FFFFFF"/>
              </a:solidFill>
            </a:endParaRPr>
          </a:p>
          <a:p>
            <a:pPr marL="0" lvl="0" indent="0" rtl="0">
              <a:spcBef>
                <a:spcPts val="0"/>
              </a:spcBef>
              <a:buNone/>
            </a:pPr>
            <a:endParaRPr lang="en" sz="1400" dirty="0"/>
          </a:p>
          <a:p>
            <a:pPr marL="0" lvl="0" indent="0" rtl="0">
              <a:spcBef>
                <a:spcPts val="0"/>
              </a:spcBef>
              <a:buNone/>
            </a:pPr>
            <a:r>
              <a:rPr lang="en" sz="1400" dirty="0" smtClean="0">
                <a:solidFill>
                  <a:srgbClr val="FFFFFF"/>
                </a:solidFill>
              </a:rPr>
              <a:t>Special </a:t>
            </a:r>
            <a:r>
              <a:rPr lang="en" sz="1400" dirty="0">
                <a:solidFill>
                  <a:srgbClr val="FFFFFF"/>
                </a:solidFill>
              </a:rPr>
              <a:t>thanks to </a:t>
            </a:r>
            <a:r>
              <a:rPr lang="en" sz="1400" u="sng" dirty="0" smtClean="0">
                <a:solidFill>
                  <a:srgbClr val="FFFFFF"/>
                </a:solidFill>
                <a:hlinkClick r:id="rId8"/>
              </a:rPr>
              <a:t>SlidesCarnival</a:t>
            </a:r>
            <a:r>
              <a:rPr lang="en" sz="1400" dirty="0" smtClean="0">
                <a:solidFill>
                  <a:srgbClr val="FFFFFF"/>
                </a:solidFill>
              </a:rPr>
              <a:t> for this awesome PowerPoint template.</a:t>
            </a:r>
            <a:endParaRPr lang="en" sz="1400" dirty="0">
              <a:solidFill>
                <a:srgbClr val="FFFFFF"/>
              </a:solidFill>
              <a:hlinkClick r:id="rId9"/>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6025" y="967975"/>
            <a:ext cx="9156000" cy="857400"/>
          </a:xfrm>
          <a:prstGeom prst="rect">
            <a:avLst/>
          </a:prstGeom>
        </p:spPr>
        <p:txBody>
          <a:bodyPr wrap="square" lIns="91425" tIns="91425" rIns="91425" bIns="91425" anchor="t" anchorCtr="0">
            <a:noAutofit/>
          </a:bodyPr>
          <a:lstStyle/>
          <a:p>
            <a:pPr marL="0" lvl="0" indent="0">
              <a:spcBef>
                <a:spcPts val="0"/>
              </a:spcBef>
              <a:buNone/>
            </a:pPr>
            <a:r>
              <a:rPr lang="en" dirty="0" smtClean="0"/>
              <a:t>Weather Warfare Major Players</a:t>
            </a:r>
            <a:endParaRPr lang="en" dirty="0"/>
          </a:p>
        </p:txBody>
      </p:sp>
      <p:sp>
        <p:nvSpPr>
          <p:cNvPr id="143" name="Shape 143"/>
          <p:cNvSpPr/>
          <p:nvPr/>
        </p:nvSpPr>
        <p:spPr>
          <a:xfrm>
            <a:off x="1700577" y="1797095"/>
            <a:ext cx="2133000" cy="2133000"/>
          </a:xfrm>
          <a:prstGeom prst="ellipse">
            <a:avLst/>
          </a:prstGeom>
          <a:blipFill dpi="0" rotWithShape="1">
            <a:blip r:embed="rId3"/>
            <a:srcRect/>
            <a:tile tx="0" ty="0" sx="100000" sy="100000" flip="none" algn="ctr"/>
          </a:blipFill>
          <a:ln>
            <a:noFill/>
          </a:ln>
        </p:spPr>
        <p:txBody>
          <a:bodyPr wrap="square" lIns="91425" tIns="91425" rIns="91425" bIns="91425" anchor="ctr" anchorCtr="0">
            <a:noAutofit/>
          </a:bodyPr>
          <a:lstStyle/>
          <a:p>
            <a:pPr marL="0" lvl="0" indent="0" algn="ctr" rtl="0">
              <a:spcBef>
                <a:spcPts val="0"/>
              </a:spcBef>
              <a:buNone/>
            </a:pPr>
            <a:r>
              <a:rPr lang="en" sz="1800" dirty="0" smtClean="0">
                <a:solidFill>
                  <a:srgbClr val="FFFFFF"/>
                </a:solidFill>
                <a:latin typeface="Sniglet"/>
                <a:ea typeface="Sniglet"/>
                <a:cs typeface="Sniglet"/>
                <a:sym typeface="Sniglet"/>
              </a:rPr>
              <a:t>China</a:t>
            </a:r>
            <a:endParaRPr lang="en" sz="1800" dirty="0">
              <a:solidFill>
                <a:srgbClr val="FFFFFF"/>
              </a:solidFill>
              <a:latin typeface="Sniglet"/>
              <a:ea typeface="Sniglet"/>
              <a:cs typeface="Sniglet"/>
              <a:sym typeface="Sniglet"/>
            </a:endParaRPr>
          </a:p>
        </p:txBody>
      </p:sp>
      <p:sp>
        <p:nvSpPr>
          <p:cNvPr id="144" name="Shape 144"/>
          <p:cNvSpPr/>
          <p:nvPr/>
        </p:nvSpPr>
        <p:spPr>
          <a:xfrm>
            <a:off x="5338850" y="1808525"/>
            <a:ext cx="2133000" cy="2133000"/>
          </a:xfrm>
          <a:prstGeom prst="ellipse">
            <a:avLst/>
          </a:prstGeom>
          <a:blipFill>
            <a:blip r:embed="rId4"/>
            <a:stretch>
              <a:fillRect/>
            </a:stretch>
          </a:blipFill>
          <a:ln>
            <a:noFill/>
          </a:ln>
        </p:spPr>
        <p:txBody>
          <a:bodyPr wrap="square" lIns="91425" tIns="91425" rIns="91425" bIns="91425" anchor="ctr" anchorCtr="0">
            <a:noAutofit/>
          </a:bodyPr>
          <a:lstStyle/>
          <a:p>
            <a:pPr marL="0" lvl="0" indent="0" algn="ctr" rtl="0">
              <a:spcBef>
                <a:spcPts val="0"/>
              </a:spcBef>
              <a:buNone/>
            </a:pPr>
            <a:r>
              <a:rPr lang="en" sz="1800" dirty="0" smtClean="0">
                <a:solidFill>
                  <a:srgbClr val="FFFFFF"/>
                </a:solidFill>
                <a:latin typeface="Sniglet"/>
                <a:ea typeface="Sniglet"/>
                <a:cs typeface="Sniglet"/>
                <a:sym typeface="Sniglet"/>
              </a:rPr>
              <a:t>Russia</a:t>
            </a:r>
            <a:endParaRPr lang="en" sz="1800" dirty="0">
              <a:solidFill>
                <a:srgbClr val="FFFFFF"/>
              </a:solidFill>
              <a:latin typeface="Sniglet"/>
              <a:ea typeface="Sniglet"/>
              <a:cs typeface="Sniglet"/>
              <a:sym typeface="Sniglet"/>
            </a:endParaRPr>
          </a:p>
        </p:txBody>
      </p:sp>
      <p:sp>
        <p:nvSpPr>
          <p:cNvPr id="145" name="Shape 145"/>
          <p:cNvSpPr/>
          <p:nvPr/>
        </p:nvSpPr>
        <p:spPr>
          <a:xfrm>
            <a:off x="4141750" y="281249"/>
            <a:ext cx="788694" cy="805193"/>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146" name="Shape 146"/>
          <p:cNvSpPr/>
          <p:nvPr/>
        </p:nvSpPr>
        <p:spPr>
          <a:xfrm>
            <a:off x="4363252" y="476438"/>
            <a:ext cx="345681" cy="414830"/>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147" name="Shape 147"/>
          <p:cNvSpPr/>
          <p:nvPr/>
        </p:nvSpPr>
        <p:spPr>
          <a:xfrm>
            <a:off x="1694600" y="1835825"/>
            <a:ext cx="2138977" cy="2050273"/>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149" name="Shape 149"/>
          <p:cNvSpPr/>
          <p:nvPr/>
        </p:nvSpPr>
        <p:spPr>
          <a:xfrm>
            <a:off x="5335863" y="1835825"/>
            <a:ext cx="2138977" cy="2050273"/>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142" name="Shape 142"/>
          <p:cNvSpPr/>
          <p:nvPr/>
        </p:nvSpPr>
        <p:spPr>
          <a:xfrm>
            <a:off x="3516725" y="1808525"/>
            <a:ext cx="2133000" cy="2133000"/>
          </a:xfrm>
          <a:prstGeom prst="ellipse">
            <a:avLst/>
          </a:prstGeom>
          <a:blipFill dpi="0" rotWithShape="1">
            <a:blip r:embed="rId5"/>
            <a:srcRect/>
            <a:tile tx="381000" ty="0" sx="62000" sy="62000" flip="none" algn="ctr"/>
          </a:blipFill>
          <a:ln>
            <a:noFill/>
          </a:ln>
        </p:spPr>
        <p:txBody>
          <a:bodyPr wrap="square" lIns="91425" tIns="91425" rIns="91425" bIns="91425" anchor="ctr" anchorCtr="0">
            <a:noAutofit/>
          </a:bodyPr>
          <a:lstStyle/>
          <a:p>
            <a:pPr marL="0" lvl="0" indent="0" algn="ctr">
              <a:spcBef>
                <a:spcPts val="0"/>
              </a:spcBef>
              <a:buNone/>
            </a:pPr>
            <a:r>
              <a:rPr lang="en" sz="2000" dirty="0" smtClean="0">
                <a:solidFill>
                  <a:srgbClr val="FFFFFF"/>
                </a:solidFill>
                <a:latin typeface="Sniglet"/>
                <a:ea typeface="Sniglet"/>
                <a:cs typeface="Sniglet"/>
                <a:sym typeface="Sniglet"/>
              </a:rPr>
              <a:t>USA</a:t>
            </a:r>
            <a:endParaRPr lang="en" sz="2000" dirty="0">
              <a:solidFill>
                <a:srgbClr val="FFFFFF"/>
              </a:solidFill>
              <a:latin typeface="Sniglet"/>
              <a:ea typeface="Sniglet"/>
              <a:cs typeface="Sniglet"/>
              <a:sym typeface="Sniglet"/>
            </a:endParaRPr>
          </a:p>
        </p:txBody>
      </p:sp>
      <p:sp>
        <p:nvSpPr>
          <p:cNvPr id="148" name="Shape 148"/>
          <p:cNvSpPr/>
          <p:nvPr/>
        </p:nvSpPr>
        <p:spPr>
          <a:xfrm>
            <a:off x="3513800" y="1782975"/>
            <a:ext cx="2138892" cy="2158411"/>
          </a:xfrm>
          <a:custGeom>
            <a:avLst/>
            <a:gdLst/>
            <a:ahLst/>
            <a:cxnLst/>
            <a:rect l="0" t="0" r="0" b="0"/>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sz="16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384650" y="1440650"/>
            <a:ext cx="2406600" cy="2215800"/>
          </a:xfrm>
          <a:prstGeom prst="rect">
            <a:avLst/>
          </a:prstGeom>
          <a:solidFill>
            <a:srgbClr val="000000">
              <a:alpha val="32690"/>
            </a:srgbClr>
          </a:solidFill>
        </p:spPr>
        <p:txBody>
          <a:bodyPr wrap="square" lIns="91425" tIns="91425" rIns="91425" bIns="91425" anchor="ctr" anchorCtr="0">
            <a:noAutofit/>
          </a:bodyPr>
          <a:lstStyle/>
          <a:p>
            <a:pPr marL="0" lvl="0" indent="0" rtl="0">
              <a:spcBef>
                <a:spcPts val="0"/>
              </a:spcBef>
              <a:buNone/>
            </a:pPr>
            <a:r>
              <a:rPr lang="en" sz="3000" dirty="0" smtClean="0"/>
              <a:t>Weather</a:t>
            </a:r>
            <a:br>
              <a:rPr lang="en" sz="3000" dirty="0" smtClean="0"/>
            </a:br>
            <a:r>
              <a:rPr lang="en" sz="3000" dirty="0" smtClean="0"/>
              <a:t>Warfare</a:t>
            </a:r>
            <a:br>
              <a:rPr lang="en" sz="3000" dirty="0" smtClean="0"/>
            </a:br>
            <a:r>
              <a:rPr lang="en" sz="2800" dirty="0" smtClean="0">
                <a:solidFill>
                  <a:srgbClr val="FF0000"/>
                </a:solidFill>
              </a:rPr>
              <a:t>Tools &amp; Tech</a:t>
            </a:r>
            <a:r>
              <a:rPr lang="en" sz="2800" dirty="0" smtClean="0"/>
              <a:t/>
            </a:r>
            <a:br>
              <a:rPr lang="en" sz="2800" dirty="0" smtClean="0"/>
            </a:br>
            <a:r>
              <a:rPr lang="en" sz="3000" dirty="0" smtClean="0"/>
              <a:t>2018</a:t>
            </a:r>
            <a:endParaRPr lang="en" sz="3000" b="0" dirty="0"/>
          </a:p>
        </p:txBody>
      </p:sp>
      <p:sp>
        <p:nvSpPr>
          <p:cNvPr id="136" name="Shape 136"/>
          <p:cNvSpPr/>
          <p:nvPr/>
        </p:nvSpPr>
        <p:spPr>
          <a:xfrm>
            <a:off x="3323875" y="1377828"/>
            <a:ext cx="2496250" cy="2387844"/>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ctrTitle" idx="4294967295"/>
          </p:nvPr>
        </p:nvSpPr>
        <p:spPr>
          <a:xfrm>
            <a:off x="1822500" y="1202350"/>
            <a:ext cx="5457000" cy="1159800"/>
          </a:xfrm>
          <a:prstGeom prst="rect">
            <a:avLst/>
          </a:prstGeom>
        </p:spPr>
        <p:txBody>
          <a:bodyPr wrap="square" lIns="91425" tIns="91425" rIns="91425" bIns="91425" anchor="t" anchorCtr="0">
            <a:noAutofit/>
          </a:bodyPr>
          <a:lstStyle/>
          <a:p>
            <a:pPr marL="0" lvl="0" indent="0">
              <a:spcBef>
                <a:spcPts val="0"/>
              </a:spcBef>
              <a:buNone/>
            </a:pPr>
            <a:r>
              <a:rPr lang="en" sz="4800"/>
              <a:t>hello!</a:t>
            </a:r>
          </a:p>
        </p:txBody>
      </p:sp>
      <p:sp>
        <p:nvSpPr>
          <p:cNvPr id="63" name="Shape 63"/>
          <p:cNvSpPr txBox="1">
            <a:spLocks noGrp="1"/>
          </p:cNvSpPr>
          <p:nvPr>
            <p:ph type="subTitle" idx="4294967295"/>
          </p:nvPr>
        </p:nvSpPr>
        <p:spPr>
          <a:xfrm>
            <a:off x="1275150" y="2376673"/>
            <a:ext cx="6593700" cy="784800"/>
          </a:xfrm>
          <a:prstGeom prst="rect">
            <a:avLst/>
          </a:prstGeom>
        </p:spPr>
        <p:txBody>
          <a:bodyPr wrap="square" lIns="91425" tIns="91425" rIns="91425" bIns="91425" anchor="t" anchorCtr="0">
            <a:noAutofit/>
          </a:bodyPr>
          <a:lstStyle/>
          <a:p>
            <a:pPr marL="0" lvl="0" indent="0" algn="ctr" rtl="0">
              <a:spcBef>
                <a:spcPts val="0"/>
              </a:spcBef>
              <a:buNone/>
            </a:pPr>
            <a:r>
              <a:rPr lang="en" sz="3600" dirty="0"/>
              <a:t>I am </a:t>
            </a:r>
            <a:r>
              <a:rPr lang="en" sz="3600" dirty="0" smtClean="0"/>
              <a:t>Jim Lee</a:t>
            </a:r>
            <a:endParaRPr lang="en" sz="3600" dirty="0"/>
          </a:p>
          <a:p>
            <a:pPr lvl="0" indent="-69850" algn="ctr">
              <a:spcBef>
                <a:spcPts val="0"/>
              </a:spcBef>
              <a:buClr>
                <a:schemeClr val="dk1"/>
              </a:buClr>
              <a:buSzPts val="1100"/>
              <a:buNone/>
            </a:pPr>
            <a:r>
              <a:rPr lang="en-US" dirty="0"/>
              <a:t>I help people understand complex ideas by creating maps, timelines, articles, and lectures</a:t>
            </a:r>
            <a:r>
              <a:rPr lang="en" dirty="0" smtClean="0">
                <a:solidFill>
                  <a:schemeClr val="lt1"/>
                </a:solidFill>
              </a:rPr>
              <a:t>. </a:t>
            </a:r>
            <a:endParaRPr lang="en" dirty="0">
              <a:solidFill>
                <a:schemeClr val="lt1"/>
              </a:solidFill>
            </a:endParaRPr>
          </a:p>
          <a:p>
            <a:pPr marL="0" lvl="0" indent="-69850" algn="ctr">
              <a:spcBef>
                <a:spcPts val="0"/>
              </a:spcBef>
              <a:buClr>
                <a:schemeClr val="dk1"/>
              </a:buClr>
              <a:buSzPts val="1100"/>
              <a:buFont typeface="Arial"/>
              <a:buNone/>
            </a:pPr>
            <a:r>
              <a:rPr lang="en" dirty="0">
                <a:solidFill>
                  <a:schemeClr val="lt1"/>
                </a:solidFill>
              </a:rPr>
              <a:t>You can find me at </a:t>
            </a:r>
            <a:r>
              <a:rPr lang="en" dirty="0" smtClean="0">
                <a:solidFill>
                  <a:schemeClr val="lt1"/>
                </a:solidFill>
                <a:hlinkClick r:id="rId3"/>
              </a:rPr>
              <a:t>@climateviewer</a:t>
            </a:r>
            <a:endParaRPr lang="en" dirty="0">
              <a:solidFill>
                <a:schemeClr val="lt1"/>
              </a:solidFill>
            </a:endParaRPr>
          </a:p>
        </p:txBody>
      </p:sp>
      <p:sp>
        <p:nvSpPr>
          <p:cNvPr id="64" name="Shape 64"/>
          <p:cNvSpPr/>
          <p:nvPr/>
        </p:nvSpPr>
        <p:spPr>
          <a:xfrm>
            <a:off x="3799402" y="2051575"/>
            <a:ext cx="1442481" cy="102978"/>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65" name="Shape 65"/>
          <p:cNvSpPr/>
          <p:nvPr/>
        </p:nvSpPr>
        <p:spPr>
          <a:xfrm>
            <a:off x="4249880" y="630379"/>
            <a:ext cx="602256" cy="637792"/>
          </a:xfrm>
          <a:custGeom>
            <a:avLst/>
            <a:gdLst/>
            <a:ahLst/>
            <a:cxnLst/>
            <a:rect l="0" t="0" r="0" b="0"/>
            <a:pathLst>
              <a:path w="15695" h="16620" extrusionOk="0">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457200" y="2169650"/>
            <a:ext cx="3994500" cy="2756100"/>
          </a:xfrm>
          <a:prstGeom prst="rect">
            <a:avLst/>
          </a:prstGeom>
        </p:spPr>
        <p:txBody>
          <a:bodyPr wrap="square" lIns="91425" tIns="91425" rIns="91425" bIns="91425" anchor="t" anchorCtr="0">
            <a:noAutofit/>
          </a:bodyPr>
          <a:lstStyle/>
          <a:p>
            <a:pPr marL="0" lvl="0" indent="0" rtl="0">
              <a:spcBef>
                <a:spcPts val="0"/>
              </a:spcBef>
              <a:buNone/>
            </a:pPr>
            <a:r>
              <a:rPr lang="en" dirty="0" smtClean="0"/>
              <a:t>TRANSPARENCY</a:t>
            </a:r>
            <a:endParaRPr lang="en" dirty="0"/>
          </a:p>
          <a:p>
            <a:pPr marL="0" lvl="0" indent="0">
              <a:spcBef>
                <a:spcPts val="0"/>
              </a:spcBef>
              <a:buNone/>
            </a:pPr>
            <a:r>
              <a:rPr lang="en" dirty="0" smtClean="0"/>
              <a:t>How can we determine if an individual or organization is engaged in hostile actions if they are not required to explain their intentions or give public notice </a:t>
            </a:r>
            <a:r>
              <a:rPr lang="en" b="1" u="sng" dirty="0" smtClean="0"/>
              <a:t>before</a:t>
            </a:r>
            <a:r>
              <a:rPr lang="en" dirty="0" smtClean="0"/>
              <a:t> experimenting in our skies?</a:t>
            </a:r>
            <a:endParaRPr lang="en" dirty="0"/>
          </a:p>
        </p:txBody>
      </p:sp>
      <p:sp>
        <p:nvSpPr>
          <p:cNvPr id="107" name="Shape 107"/>
          <p:cNvSpPr txBox="1">
            <a:spLocks noGrp="1"/>
          </p:cNvSpPr>
          <p:nvPr>
            <p:ph type="title"/>
          </p:nvPr>
        </p:nvSpPr>
        <p:spPr>
          <a:xfrm>
            <a:off x="-6025" y="967975"/>
            <a:ext cx="9156000" cy="857400"/>
          </a:xfrm>
          <a:prstGeom prst="rect">
            <a:avLst/>
          </a:prstGeom>
        </p:spPr>
        <p:txBody>
          <a:bodyPr wrap="square" lIns="91425" tIns="91425" rIns="91425" bIns="91425" anchor="t" anchorCtr="0">
            <a:noAutofit/>
          </a:bodyPr>
          <a:lstStyle/>
          <a:p>
            <a:pPr marL="0" lvl="0" indent="0">
              <a:spcBef>
                <a:spcPts val="0"/>
              </a:spcBef>
              <a:buNone/>
            </a:pPr>
            <a:r>
              <a:rPr lang="en-US" dirty="0" smtClean="0"/>
              <a:t>I</a:t>
            </a:r>
            <a:r>
              <a:rPr lang="en" dirty="0" smtClean="0"/>
              <a:t> want to help you </a:t>
            </a:r>
            <a:br>
              <a:rPr lang="en" dirty="0" smtClean="0"/>
            </a:br>
            <a:r>
              <a:rPr lang="en" dirty="0" smtClean="0"/>
              <a:t>understand </a:t>
            </a:r>
            <a:r>
              <a:rPr lang="en" dirty="0" smtClean="0">
                <a:solidFill>
                  <a:srgbClr val="FF0000"/>
                </a:solidFill>
              </a:rPr>
              <a:t>the problem</a:t>
            </a:r>
            <a:endParaRPr lang="en" dirty="0">
              <a:solidFill>
                <a:srgbClr val="FF0000"/>
              </a:solidFill>
            </a:endParaRPr>
          </a:p>
        </p:txBody>
      </p:sp>
      <p:sp>
        <p:nvSpPr>
          <p:cNvPr id="108" name="Shape 108"/>
          <p:cNvSpPr txBox="1">
            <a:spLocks noGrp="1"/>
          </p:cNvSpPr>
          <p:nvPr>
            <p:ph type="body" idx="2"/>
          </p:nvPr>
        </p:nvSpPr>
        <p:spPr>
          <a:xfrm>
            <a:off x="4692275" y="2169650"/>
            <a:ext cx="3994500" cy="2756100"/>
          </a:xfrm>
          <a:prstGeom prst="rect">
            <a:avLst/>
          </a:prstGeom>
        </p:spPr>
        <p:txBody>
          <a:bodyPr wrap="square" lIns="91425" tIns="91425" rIns="91425" bIns="91425" anchor="t" anchorCtr="0">
            <a:noAutofit/>
          </a:bodyPr>
          <a:lstStyle/>
          <a:p>
            <a:pPr marL="0" lvl="0" indent="0" rtl="0">
              <a:spcBef>
                <a:spcPts val="0"/>
              </a:spcBef>
              <a:buNone/>
            </a:pPr>
            <a:r>
              <a:rPr lang="en" dirty="0" smtClean="0"/>
              <a:t>VERIFICATION</a:t>
            </a:r>
            <a:endParaRPr lang="en" dirty="0"/>
          </a:p>
          <a:p>
            <a:pPr marL="0" lvl="0" indent="0">
              <a:spcBef>
                <a:spcPts val="0"/>
              </a:spcBef>
              <a:buNone/>
            </a:pPr>
            <a:r>
              <a:rPr lang="en" dirty="0" smtClean="0"/>
              <a:t>How can we catch ENMOD violators without the proper tools to do so?</a:t>
            </a:r>
          </a:p>
          <a:p>
            <a:pPr marL="0" lvl="0" indent="0">
              <a:spcBef>
                <a:spcPts val="0"/>
              </a:spcBef>
              <a:buNone/>
            </a:pPr>
            <a:endParaRPr lang="en" dirty="0"/>
          </a:p>
          <a:p>
            <a:pPr marL="0" lvl="0" indent="0">
              <a:spcBef>
                <a:spcPts val="0"/>
              </a:spcBef>
              <a:buNone/>
            </a:pPr>
            <a:r>
              <a:rPr lang="en" dirty="0" smtClean="0"/>
              <a:t>If we catch violators, who enforces sanctions/penalties?</a:t>
            </a:r>
            <a:endParaRPr lang="en" dirty="0"/>
          </a:p>
        </p:txBody>
      </p:sp>
      <p:sp>
        <p:nvSpPr>
          <p:cNvPr id="109" name="Shape 109"/>
          <p:cNvSpPr/>
          <p:nvPr/>
        </p:nvSpPr>
        <p:spPr>
          <a:xfrm>
            <a:off x="4141750" y="281249"/>
            <a:ext cx="788694" cy="805193"/>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110" name="Shape 110"/>
          <p:cNvSpPr/>
          <p:nvPr/>
        </p:nvSpPr>
        <p:spPr>
          <a:xfrm>
            <a:off x="4373895" y="506743"/>
            <a:ext cx="324416" cy="354204"/>
          </a:xfrm>
          <a:custGeom>
            <a:avLst/>
            <a:gdLst/>
            <a:ahLst/>
            <a:cxnLst/>
            <a:rect l="0" t="0" r="0" b="0"/>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34"/>
        <p:cNvGrpSpPr/>
        <p:nvPr/>
      </p:nvGrpSpPr>
      <p:grpSpPr>
        <a:xfrm>
          <a:off x="0" y="0"/>
          <a:ext cx="0" cy="0"/>
          <a:chOff x="0" y="0"/>
          <a:chExt cx="0" cy="0"/>
        </a:xfrm>
      </p:grpSpPr>
    </p:spTree>
    <p:extLst>
      <p:ext uri="{BB962C8B-B14F-4D97-AF65-F5344CB8AC3E}">
        <p14:creationId xmlns:p14="http://schemas.microsoft.com/office/powerpoint/2010/main" val="3958528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ctrTitle"/>
          </p:nvPr>
        </p:nvSpPr>
        <p:spPr>
          <a:xfrm>
            <a:off x="685800" y="1964342"/>
            <a:ext cx="7772400" cy="1159800"/>
          </a:xfrm>
          <a:prstGeom prst="rect">
            <a:avLst/>
          </a:prstGeom>
        </p:spPr>
        <p:txBody>
          <a:bodyPr wrap="square" lIns="91425" tIns="91425" rIns="91425" bIns="91425" anchor="b" anchorCtr="0">
            <a:noAutofit/>
          </a:bodyPr>
          <a:lstStyle/>
          <a:p>
            <a:pPr marL="0" lvl="0" indent="0" rtl="0">
              <a:spcBef>
                <a:spcPts val="0"/>
              </a:spcBef>
              <a:buNone/>
            </a:pPr>
            <a:r>
              <a:rPr lang="en" sz="6000" dirty="0"/>
              <a:t>1.</a:t>
            </a:r>
          </a:p>
          <a:p>
            <a:pPr marL="0" lvl="0" indent="0" rtl="0">
              <a:spcBef>
                <a:spcPts val="0"/>
              </a:spcBef>
              <a:buNone/>
            </a:pPr>
            <a:endParaRPr dirty="0"/>
          </a:p>
          <a:p>
            <a:pPr marL="0" lvl="0" indent="0" rtl="0">
              <a:spcBef>
                <a:spcPts val="0"/>
              </a:spcBef>
              <a:buNone/>
            </a:pPr>
            <a:r>
              <a:rPr lang="en" dirty="0" smtClean="0"/>
              <a:t>Transparency</a:t>
            </a:r>
            <a:endParaRPr lang="en" dirty="0"/>
          </a:p>
        </p:txBody>
      </p:sp>
      <p:sp>
        <p:nvSpPr>
          <p:cNvPr id="71" name="Shape 71"/>
          <p:cNvSpPr txBox="1">
            <a:spLocks noGrp="1"/>
          </p:cNvSpPr>
          <p:nvPr>
            <p:ph type="subTitle" idx="1"/>
          </p:nvPr>
        </p:nvSpPr>
        <p:spPr>
          <a:xfrm>
            <a:off x="685800" y="3144853"/>
            <a:ext cx="7772400" cy="784800"/>
          </a:xfrm>
          <a:prstGeom prst="rect">
            <a:avLst/>
          </a:prstGeom>
        </p:spPr>
        <p:txBody>
          <a:bodyPr wrap="square" lIns="91425" tIns="91425" rIns="91425" bIns="91425" anchor="t" anchorCtr="0">
            <a:noAutofit/>
          </a:bodyPr>
          <a:lstStyle/>
          <a:p>
            <a:pPr marL="0" lvl="0" indent="0" rtl="0">
              <a:spcBef>
                <a:spcPts val="0"/>
              </a:spcBef>
              <a:buNone/>
            </a:pPr>
            <a:r>
              <a:rPr lang="en" dirty="0" smtClean="0"/>
              <a:t>“To be hostile, or not to be…”</a:t>
            </a:r>
            <a:endParaRPr lang="en" dirty="0"/>
          </a:p>
        </p:txBody>
      </p:sp>
      <p:sp>
        <p:nvSpPr>
          <p:cNvPr id="72" name="Shape 72"/>
          <p:cNvSpPr/>
          <p:nvPr/>
        </p:nvSpPr>
        <p:spPr>
          <a:xfrm>
            <a:off x="3617075" y="256025"/>
            <a:ext cx="1824693" cy="1702276"/>
          </a:xfrm>
          <a:custGeom>
            <a:avLst/>
            <a:gdLst/>
            <a:ahLst/>
            <a:cxnLst/>
            <a:rect l="0" t="0" r="0" b="0"/>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6025" y="967975"/>
            <a:ext cx="9156000" cy="857400"/>
          </a:xfrm>
          <a:prstGeom prst="rect">
            <a:avLst/>
          </a:prstGeom>
        </p:spPr>
        <p:txBody>
          <a:bodyPr wrap="square" lIns="91425" tIns="91425" rIns="91425" bIns="91425" anchor="t" anchorCtr="0">
            <a:noAutofit/>
          </a:bodyPr>
          <a:lstStyle/>
          <a:p>
            <a:pPr marL="0" lvl="0" indent="0" rtl="0">
              <a:spcBef>
                <a:spcPts val="0"/>
              </a:spcBef>
              <a:buNone/>
            </a:pPr>
            <a:r>
              <a:rPr lang="en" dirty="0" smtClean="0"/>
              <a:t>A World-Wide Weather Modification Registry</a:t>
            </a:r>
            <a:endParaRPr lang="en" dirty="0"/>
          </a:p>
        </p:txBody>
      </p:sp>
      <p:sp>
        <p:nvSpPr>
          <p:cNvPr id="126" name="Shape 126"/>
          <p:cNvSpPr txBox="1">
            <a:spLocks noGrp="1"/>
          </p:cNvSpPr>
          <p:nvPr>
            <p:ph type="body" idx="1"/>
          </p:nvPr>
        </p:nvSpPr>
        <p:spPr>
          <a:xfrm>
            <a:off x="3962400" y="1868250"/>
            <a:ext cx="4200300" cy="3065700"/>
          </a:xfrm>
          <a:prstGeom prst="rect">
            <a:avLst/>
          </a:prstGeom>
        </p:spPr>
        <p:txBody>
          <a:bodyPr wrap="square" lIns="91425" tIns="91425" rIns="91425" bIns="91425" anchor="t" anchorCtr="0">
            <a:noAutofit/>
          </a:bodyPr>
          <a:lstStyle/>
          <a:p>
            <a:pPr marL="0" lvl="0" indent="0" rtl="0">
              <a:spcBef>
                <a:spcPts val="0"/>
              </a:spcBef>
              <a:buNone/>
            </a:pPr>
            <a:r>
              <a:rPr lang="en" dirty="0" smtClean="0">
                <a:solidFill>
                  <a:srgbClr val="FF0000"/>
                </a:solidFill>
              </a:rPr>
              <a:t>REQUIRE: </a:t>
            </a:r>
            <a:r>
              <a:rPr lang="en" dirty="0" smtClean="0"/>
              <a:t>48 hour notice of intention to experiment in the atmosphere: cloud seeding, geoengineering, ionospheric heating, weather modification, etc.</a:t>
            </a:r>
          </a:p>
          <a:p>
            <a:pPr marL="0" lvl="0" indent="0" rtl="0">
              <a:spcBef>
                <a:spcPts val="0"/>
              </a:spcBef>
              <a:buNone/>
            </a:pPr>
            <a:endParaRPr lang="en" dirty="0"/>
          </a:p>
          <a:p>
            <a:pPr marL="0" lvl="0" indent="0" rtl="0">
              <a:spcBef>
                <a:spcPts val="0"/>
              </a:spcBef>
              <a:buNone/>
            </a:pPr>
            <a:r>
              <a:rPr lang="en" dirty="0" smtClean="0"/>
              <a:t>State purpose, location, etc.</a:t>
            </a:r>
          </a:p>
          <a:p>
            <a:pPr marL="0" lvl="0" indent="0" rtl="0">
              <a:spcBef>
                <a:spcPts val="0"/>
              </a:spcBef>
              <a:buNone/>
            </a:pPr>
            <a:r>
              <a:rPr lang="en" dirty="0" smtClean="0"/>
              <a:t>REGISTRY IS ALWAYS AVAILABLE ON INTERNET, UPDATED HOURLY.</a:t>
            </a:r>
            <a:endParaRPr lang="en" dirty="0"/>
          </a:p>
        </p:txBody>
      </p:sp>
      <p:pic>
        <p:nvPicPr>
          <p:cNvPr id="127" name="Shape 127"/>
          <p:cNvPicPr preferRelativeResize="0"/>
          <p:nvPr/>
        </p:nvPicPr>
        <p:blipFill>
          <a:blip r:embed="rId3">
            <a:extLst>
              <a:ext uri="{28A0092B-C50C-407E-A947-70E740481C1C}">
                <a14:useLocalDpi xmlns:a14="http://schemas.microsoft.com/office/drawing/2010/main" val="0"/>
              </a:ext>
            </a:extLst>
          </a:blip>
          <a:stretch>
            <a:fillRect/>
          </a:stretch>
        </p:blipFill>
        <p:spPr>
          <a:xfrm>
            <a:off x="1301338" y="1916394"/>
            <a:ext cx="1975262" cy="2681980"/>
          </a:xfrm>
          <a:prstGeom prst="rect">
            <a:avLst/>
          </a:prstGeom>
          <a:noFill/>
          <a:ln>
            <a:noFill/>
          </a:ln>
        </p:spPr>
      </p:pic>
      <p:sp>
        <p:nvSpPr>
          <p:cNvPr id="128" name="Shape 128"/>
          <p:cNvSpPr/>
          <p:nvPr/>
        </p:nvSpPr>
        <p:spPr>
          <a:xfrm>
            <a:off x="4141750" y="281249"/>
            <a:ext cx="788694" cy="805193"/>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129" name="Shape 129"/>
          <p:cNvSpPr/>
          <p:nvPr/>
        </p:nvSpPr>
        <p:spPr>
          <a:xfrm>
            <a:off x="4342533" y="512867"/>
            <a:ext cx="387139" cy="341965"/>
          </a:xfrm>
          <a:custGeom>
            <a:avLst/>
            <a:gdLst/>
            <a:ahLst/>
            <a:cxnLst/>
            <a:rect l="0" t="0" r="0" b="0"/>
            <a:pathLst>
              <a:path w="17714" h="15647" extrusionOk="0">
                <a:moveTo>
                  <a:pt x="9806" y="2118"/>
                </a:moveTo>
                <a:lnTo>
                  <a:pt x="9782" y="2166"/>
                </a:lnTo>
                <a:lnTo>
                  <a:pt x="9757" y="2239"/>
                </a:lnTo>
                <a:lnTo>
                  <a:pt x="9757" y="2312"/>
                </a:lnTo>
                <a:lnTo>
                  <a:pt x="9782" y="2483"/>
                </a:lnTo>
                <a:lnTo>
                  <a:pt x="9855" y="2677"/>
                </a:lnTo>
                <a:lnTo>
                  <a:pt x="9903" y="2872"/>
                </a:lnTo>
                <a:lnTo>
                  <a:pt x="9952" y="2945"/>
                </a:lnTo>
                <a:lnTo>
                  <a:pt x="10001" y="2969"/>
                </a:lnTo>
                <a:lnTo>
                  <a:pt x="10049" y="2994"/>
                </a:lnTo>
                <a:lnTo>
                  <a:pt x="10122" y="3018"/>
                </a:lnTo>
                <a:lnTo>
                  <a:pt x="10195" y="2994"/>
                </a:lnTo>
                <a:lnTo>
                  <a:pt x="10244" y="2945"/>
                </a:lnTo>
                <a:lnTo>
                  <a:pt x="10293" y="2896"/>
                </a:lnTo>
                <a:lnTo>
                  <a:pt x="10293" y="2823"/>
                </a:lnTo>
                <a:lnTo>
                  <a:pt x="10293" y="2702"/>
                </a:lnTo>
                <a:lnTo>
                  <a:pt x="10244" y="2580"/>
                </a:lnTo>
                <a:lnTo>
                  <a:pt x="10171" y="2361"/>
                </a:lnTo>
                <a:lnTo>
                  <a:pt x="10122" y="2264"/>
                </a:lnTo>
                <a:lnTo>
                  <a:pt x="10049" y="2191"/>
                </a:lnTo>
                <a:lnTo>
                  <a:pt x="9952" y="2118"/>
                </a:lnTo>
                <a:close/>
                <a:moveTo>
                  <a:pt x="13821" y="2312"/>
                </a:moveTo>
                <a:lnTo>
                  <a:pt x="13748" y="2385"/>
                </a:lnTo>
                <a:lnTo>
                  <a:pt x="13602" y="2531"/>
                </a:lnTo>
                <a:lnTo>
                  <a:pt x="13456" y="2677"/>
                </a:lnTo>
                <a:lnTo>
                  <a:pt x="13407" y="2775"/>
                </a:lnTo>
                <a:lnTo>
                  <a:pt x="13383" y="2872"/>
                </a:lnTo>
                <a:lnTo>
                  <a:pt x="13407" y="2921"/>
                </a:lnTo>
                <a:lnTo>
                  <a:pt x="13431" y="2945"/>
                </a:lnTo>
                <a:lnTo>
                  <a:pt x="13456" y="2994"/>
                </a:lnTo>
                <a:lnTo>
                  <a:pt x="13504" y="3018"/>
                </a:lnTo>
                <a:lnTo>
                  <a:pt x="13602" y="3018"/>
                </a:lnTo>
                <a:lnTo>
                  <a:pt x="13699" y="2969"/>
                </a:lnTo>
                <a:lnTo>
                  <a:pt x="13796" y="2921"/>
                </a:lnTo>
                <a:lnTo>
                  <a:pt x="13894" y="2848"/>
                </a:lnTo>
                <a:lnTo>
                  <a:pt x="14040" y="2702"/>
                </a:lnTo>
                <a:lnTo>
                  <a:pt x="14113" y="2604"/>
                </a:lnTo>
                <a:lnTo>
                  <a:pt x="14137" y="2507"/>
                </a:lnTo>
                <a:lnTo>
                  <a:pt x="14113" y="2434"/>
                </a:lnTo>
                <a:lnTo>
                  <a:pt x="14064" y="2361"/>
                </a:lnTo>
                <a:lnTo>
                  <a:pt x="13991" y="2312"/>
                </a:lnTo>
                <a:close/>
                <a:moveTo>
                  <a:pt x="15232" y="4600"/>
                </a:moveTo>
                <a:lnTo>
                  <a:pt x="15037" y="4648"/>
                </a:lnTo>
                <a:lnTo>
                  <a:pt x="14867" y="4697"/>
                </a:lnTo>
                <a:lnTo>
                  <a:pt x="14672" y="4770"/>
                </a:lnTo>
                <a:lnTo>
                  <a:pt x="14575" y="4794"/>
                </a:lnTo>
                <a:lnTo>
                  <a:pt x="14478" y="4843"/>
                </a:lnTo>
                <a:lnTo>
                  <a:pt x="14429" y="4916"/>
                </a:lnTo>
                <a:lnTo>
                  <a:pt x="14429" y="4965"/>
                </a:lnTo>
                <a:lnTo>
                  <a:pt x="14453" y="5038"/>
                </a:lnTo>
                <a:lnTo>
                  <a:pt x="14502" y="5086"/>
                </a:lnTo>
                <a:lnTo>
                  <a:pt x="14721" y="5135"/>
                </a:lnTo>
                <a:lnTo>
                  <a:pt x="14964" y="5135"/>
                </a:lnTo>
                <a:lnTo>
                  <a:pt x="15086" y="5111"/>
                </a:lnTo>
                <a:lnTo>
                  <a:pt x="15183" y="5086"/>
                </a:lnTo>
                <a:lnTo>
                  <a:pt x="15281" y="5038"/>
                </a:lnTo>
                <a:lnTo>
                  <a:pt x="15378" y="4965"/>
                </a:lnTo>
                <a:lnTo>
                  <a:pt x="15402" y="4916"/>
                </a:lnTo>
                <a:lnTo>
                  <a:pt x="15427" y="4867"/>
                </a:lnTo>
                <a:lnTo>
                  <a:pt x="15427" y="4794"/>
                </a:lnTo>
                <a:lnTo>
                  <a:pt x="15427" y="4746"/>
                </a:lnTo>
                <a:lnTo>
                  <a:pt x="15402" y="4673"/>
                </a:lnTo>
                <a:lnTo>
                  <a:pt x="15354" y="4648"/>
                </a:lnTo>
                <a:lnTo>
                  <a:pt x="15305" y="4624"/>
                </a:lnTo>
                <a:lnTo>
                  <a:pt x="15232" y="4600"/>
                </a:lnTo>
                <a:close/>
                <a:moveTo>
                  <a:pt x="9052" y="4721"/>
                </a:moveTo>
                <a:lnTo>
                  <a:pt x="8954" y="4746"/>
                </a:lnTo>
                <a:lnTo>
                  <a:pt x="8711" y="4794"/>
                </a:lnTo>
                <a:lnTo>
                  <a:pt x="8516" y="4819"/>
                </a:lnTo>
                <a:lnTo>
                  <a:pt x="8419" y="4867"/>
                </a:lnTo>
                <a:lnTo>
                  <a:pt x="8346" y="4916"/>
                </a:lnTo>
                <a:lnTo>
                  <a:pt x="8273" y="4989"/>
                </a:lnTo>
                <a:lnTo>
                  <a:pt x="8249" y="5062"/>
                </a:lnTo>
                <a:lnTo>
                  <a:pt x="8273" y="5159"/>
                </a:lnTo>
                <a:lnTo>
                  <a:pt x="8297" y="5184"/>
                </a:lnTo>
                <a:lnTo>
                  <a:pt x="8346" y="5208"/>
                </a:lnTo>
                <a:lnTo>
                  <a:pt x="8443" y="5257"/>
                </a:lnTo>
                <a:lnTo>
                  <a:pt x="8930" y="5257"/>
                </a:lnTo>
                <a:lnTo>
                  <a:pt x="9076" y="5232"/>
                </a:lnTo>
                <a:lnTo>
                  <a:pt x="9198" y="5184"/>
                </a:lnTo>
                <a:lnTo>
                  <a:pt x="9319" y="5086"/>
                </a:lnTo>
                <a:lnTo>
                  <a:pt x="9344" y="5038"/>
                </a:lnTo>
                <a:lnTo>
                  <a:pt x="9344" y="4989"/>
                </a:lnTo>
                <a:lnTo>
                  <a:pt x="9319" y="4892"/>
                </a:lnTo>
                <a:lnTo>
                  <a:pt x="9246" y="4794"/>
                </a:lnTo>
                <a:lnTo>
                  <a:pt x="9173" y="4746"/>
                </a:lnTo>
                <a:lnTo>
                  <a:pt x="9052" y="4721"/>
                </a:lnTo>
                <a:close/>
                <a:moveTo>
                  <a:pt x="11801" y="3505"/>
                </a:moveTo>
                <a:lnTo>
                  <a:pt x="12020" y="3529"/>
                </a:lnTo>
                <a:lnTo>
                  <a:pt x="12263" y="3578"/>
                </a:lnTo>
                <a:lnTo>
                  <a:pt x="12482" y="3651"/>
                </a:lnTo>
                <a:lnTo>
                  <a:pt x="12701" y="3772"/>
                </a:lnTo>
                <a:lnTo>
                  <a:pt x="12872" y="3918"/>
                </a:lnTo>
                <a:lnTo>
                  <a:pt x="13042" y="4089"/>
                </a:lnTo>
                <a:lnTo>
                  <a:pt x="13212" y="4283"/>
                </a:lnTo>
                <a:lnTo>
                  <a:pt x="13334" y="4478"/>
                </a:lnTo>
                <a:lnTo>
                  <a:pt x="13431" y="4697"/>
                </a:lnTo>
                <a:lnTo>
                  <a:pt x="13480" y="4867"/>
                </a:lnTo>
                <a:lnTo>
                  <a:pt x="13504" y="5038"/>
                </a:lnTo>
                <a:lnTo>
                  <a:pt x="13504" y="5208"/>
                </a:lnTo>
                <a:lnTo>
                  <a:pt x="13480" y="5378"/>
                </a:lnTo>
                <a:lnTo>
                  <a:pt x="13456" y="5549"/>
                </a:lnTo>
                <a:lnTo>
                  <a:pt x="13407" y="5719"/>
                </a:lnTo>
                <a:lnTo>
                  <a:pt x="13334" y="5889"/>
                </a:lnTo>
                <a:lnTo>
                  <a:pt x="13237" y="6035"/>
                </a:lnTo>
                <a:lnTo>
                  <a:pt x="13139" y="6181"/>
                </a:lnTo>
                <a:lnTo>
                  <a:pt x="13042" y="6303"/>
                </a:lnTo>
                <a:lnTo>
                  <a:pt x="12920" y="6425"/>
                </a:lnTo>
                <a:lnTo>
                  <a:pt x="12774" y="6546"/>
                </a:lnTo>
                <a:lnTo>
                  <a:pt x="12628" y="6644"/>
                </a:lnTo>
                <a:lnTo>
                  <a:pt x="12482" y="6741"/>
                </a:lnTo>
                <a:lnTo>
                  <a:pt x="12336" y="6814"/>
                </a:lnTo>
                <a:lnTo>
                  <a:pt x="12166" y="6863"/>
                </a:lnTo>
                <a:lnTo>
                  <a:pt x="11996" y="6911"/>
                </a:lnTo>
                <a:lnTo>
                  <a:pt x="11801" y="6936"/>
                </a:lnTo>
                <a:lnTo>
                  <a:pt x="11631" y="6936"/>
                </a:lnTo>
                <a:lnTo>
                  <a:pt x="11485" y="6911"/>
                </a:lnTo>
                <a:lnTo>
                  <a:pt x="11315" y="6863"/>
                </a:lnTo>
                <a:lnTo>
                  <a:pt x="11169" y="6814"/>
                </a:lnTo>
                <a:lnTo>
                  <a:pt x="11023" y="6741"/>
                </a:lnTo>
                <a:lnTo>
                  <a:pt x="10901" y="6644"/>
                </a:lnTo>
                <a:lnTo>
                  <a:pt x="10779" y="6546"/>
                </a:lnTo>
                <a:lnTo>
                  <a:pt x="10658" y="6425"/>
                </a:lnTo>
                <a:lnTo>
                  <a:pt x="10560" y="6303"/>
                </a:lnTo>
                <a:lnTo>
                  <a:pt x="10463" y="6157"/>
                </a:lnTo>
                <a:lnTo>
                  <a:pt x="10317" y="5865"/>
                </a:lnTo>
                <a:lnTo>
                  <a:pt x="10195" y="5524"/>
                </a:lnTo>
                <a:lnTo>
                  <a:pt x="10147" y="5208"/>
                </a:lnTo>
                <a:lnTo>
                  <a:pt x="10147" y="4892"/>
                </a:lnTo>
                <a:lnTo>
                  <a:pt x="10195" y="4575"/>
                </a:lnTo>
                <a:lnTo>
                  <a:pt x="10244" y="4405"/>
                </a:lnTo>
                <a:lnTo>
                  <a:pt x="10317" y="4259"/>
                </a:lnTo>
                <a:lnTo>
                  <a:pt x="10414" y="4089"/>
                </a:lnTo>
                <a:lnTo>
                  <a:pt x="10560" y="3943"/>
                </a:lnTo>
                <a:lnTo>
                  <a:pt x="10901" y="3772"/>
                </a:lnTo>
                <a:lnTo>
                  <a:pt x="11242" y="3602"/>
                </a:lnTo>
                <a:lnTo>
                  <a:pt x="11436" y="3553"/>
                </a:lnTo>
                <a:lnTo>
                  <a:pt x="11607" y="3529"/>
                </a:lnTo>
                <a:lnTo>
                  <a:pt x="11801" y="3505"/>
                </a:lnTo>
                <a:close/>
                <a:moveTo>
                  <a:pt x="11753" y="2969"/>
                </a:moveTo>
                <a:lnTo>
                  <a:pt x="11461" y="2994"/>
                </a:lnTo>
                <a:lnTo>
                  <a:pt x="11169" y="3042"/>
                </a:lnTo>
                <a:lnTo>
                  <a:pt x="10901" y="3115"/>
                </a:lnTo>
                <a:lnTo>
                  <a:pt x="10633" y="3237"/>
                </a:lnTo>
                <a:lnTo>
                  <a:pt x="10390" y="3407"/>
                </a:lnTo>
                <a:lnTo>
                  <a:pt x="10195" y="3578"/>
                </a:lnTo>
                <a:lnTo>
                  <a:pt x="10074" y="3724"/>
                </a:lnTo>
                <a:lnTo>
                  <a:pt x="9952" y="3845"/>
                </a:lnTo>
                <a:lnTo>
                  <a:pt x="9830" y="4040"/>
                </a:lnTo>
                <a:lnTo>
                  <a:pt x="9757" y="4235"/>
                </a:lnTo>
                <a:lnTo>
                  <a:pt x="9684" y="4429"/>
                </a:lnTo>
                <a:lnTo>
                  <a:pt x="9636" y="4648"/>
                </a:lnTo>
                <a:lnTo>
                  <a:pt x="9611" y="4843"/>
                </a:lnTo>
                <a:lnTo>
                  <a:pt x="9611" y="5062"/>
                </a:lnTo>
                <a:lnTo>
                  <a:pt x="9611" y="5281"/>
                </a:lnTo>
                <a:lnTo>
                  <a:pt x="9636" y="5476"/>
                </a:lnTo>
                <a:lnTo>
                  <a:pt x="9684" y="5719"/>
                </a:lnTo>
                <a:lnTo>
                  <a:pt x="9757" y="5962"/>
                </a:lnTo>
                <a:lnTo>
                  <a:pt x="9830" y="6181"/>
                </a:lnTo>
                <a:lnTo>
                  <a:pt x="9952" y="6376"/>
                </a:lnTo>
                <a:lnTo>
                  <a:pt x="10074" y="6571"/>
                </a:lnTo>
                <a:lnTo>
                  <a:pt x="10220" y="6765"/>
                </a:lnTo>
                <a:lnTo>
                  <a:pt x="10366" y="6911"/>
                </a:lnTo>
                <a:lnTo>
                  <a:pt x="10536" y="7057"/>
                </a:lnTo>
                <a:lnTo>
                  <a:pt x="10731" y="7203"/>
                </a:lnTo>
                <a:lnTo>
                  <a:pt x="10925" y="7301"/>
                </a:lnTo>
                <a:lnTo>
                  <a:pt x="11120" y="7374"/>
                </a:lnTo>
                <a:lnTo>
                  <a:pt x="11363" y="7447"/>
                </a:lnTo>
                <a:lnTo>
                  <a:pt x="11582" y="7471"/>
                </a:lnTo>
                <a:lnTo>
                  <a:pt x="11826" y="7471"/>
                </a:lnTo>
                <a:lnTo>
                  <a:pt x="12069" y="7447"/>
                </a:lnTo>
                <a:lnTo>
                  <a:pt x="12312" y="7398"/>
                </a:lnTo>
                <a:lnTo>
                  <a:pt x="12531" y="7349"/>
                </a:lnTo>
                <a:lnTo>
                  <a:pt x="12750" y="7252"/>
                </a:lnTo>
                <a:lnTo>
                  <a:pt x="12945" y="7130"/>
                </a:lnTo>
                <a:lnTo>
                  <a:pt x="13139" y="6984"/>
                </a:lnTo>
                <a:lnTo>
                  <a:pt x="13310" y="6838"/>
                </a:lnTo>
                <a:lnTo>
                  <a:pt x="13480" y="6644"/>
                </a:lnTo>
                <a:lnTo>
                  <a:pt x="13602" y="6473"/>
                </a:lnTo>
                <a:lnTo>
                  <a:pt x="13723" y="6254"/>
                </a:lnTo>
                <a:lnTo>
                  <a:pt x="13821" y="6060"/>
                </a:lnTo>
                <a:lnTo>
                  <a:pt x="13894" y="5841"/>
                </a:lnTo>
                <a:lnTo>
                  <a:pt x="13967" y="5597"/>
                </a:lnTo>
                <a:lnTo>
                  <a:pt x="13991" y="5378"/>
                </a:lnTo>
                <a:lnTo>
                  <a:pt x="14015" y="5135"/>
                </a:lnTo>
                <a:lnTo>
                  <a:pt x="13991" y="4916"/>
                </a:lnTo>
                <a:lnTo>
                  <a:pt x="13942" y="4673"/>
                </a:lnTo>
                <a:lnTo>
                  <a:pt x="13894" y="4454"/>
                </a:lnTo>
                <a:lnTo>
                  <a:pt x="13772" y="4210"/>
                </a:lnTo>
                <a:lnTo>
                  <a:pt x="13626" y="3967"/>
                </a:lnTo>
                <a:lnTo>
                  <a:pt x="13456" y="3748"/>
                </a:lnTo>
                <a:lnTo>
                  <a:pt x="13261" y="3553"/>
                </a:lnTo>
                <a:lnTo>
                  <a:pt x="13042" y="3383"/>
                </a:lnTo>
                <a:lnTo>
                  <a:pt x="12799" y="3237"/>
                </a:lnTo>
                <a:lnTo>
                  <a:pt x="12555" y="3115"/>
                </a:lnTo>
                <a:lnTo>
                  <a:pt x="12288" y="3042"/>
                </a:lnTo>
                <a:lnTo>
                  <a:pt x="12045" y="2994"/>
                </a:lnTo>
                <a:lnTo>
                  <a:pt x="11753" y="2969"/>
                </a:lnTo>
                <a:close/>
                <a:moveTo>
                  <a:pt x="9903" y="7057"/>
                </a:moveTo>
                <a:lnTo>
                  <a:pt x="9806" y="7082"/>
                </a:lnTo>
                <a:lnTo>
                  <a:pt x="9733" y="7130"/>
                </a:lnTo>
                <a:lnTo>
                  <a:pt x="9587" y="7276"/>
                </a:lnTo>
                <a:lnTo>
                  <a:pt x="9465" y="7471"/>
                </a:lnTo>
                <a:lnTo>
                  <a:pt x="9392" y="7641"/>
                </a:lnTo>
                <a:lnTo>
                  <a:pt x="9368" y="7739"/>
                </a:lnTo>
                <a:lnTo>
                  <a:pt x="9392" y="7836"/>
                </a:lnTo>
                <a:lnTo>
                  <a:pt x="9441" y="7909"/>
                </a:lnTo>
                <a:lnTo>
                  <a:pt x="9514" y="7958"/>
                </a:lnTo>
                <a:lnTo>
                  <a:pt x="9587" y="7982"/>
                </a:lnTo>
                <a:lnTo>
                  <a:pt x="9684" y="7958"/>
                </a:lnTo>
                <a:lnTo>
                  <a:pt x="9757" y="7909"/>
                </a:lnTo>
                <a:lnTo>
                  <a:pt x="9806" y="7812"/>
                </a:lnTo>
                <a:lnTo>
                  <a:pt x="9879" y="7690"/>
                </a:lnTo>
                <a:lnTo>
                  <a:pt x="9952" y="7568"/>
                </a:lnTo>
                <a:lnTo>
                  <a:pt x="10098" y="7301"/>
                </a:lnTo>
                <a:lnTo>
                  <a:pt x="10098" y="7252"/>
                </a:lnTo>
                <a:lnTo>
                  <a:pt x="10098" y="7203"/>
                </a:lnTo>
                <a:lnTo>
                  <a:pt x="10074" y="7106"/>
                </a:lnTo>
                <a:lnTo>
                  <a:pt x="10001" y="7057"/>
                </a:lnTo>
                <a:close/>
                <a:moveTo>
                  <a:pt x="13504" y="7276"/>
                </a:moveTo>
                <a:lnTo>
                  <a:pt x="13456" y="7301"/>
                </a:lnTo>
                <a:lnTo>
                  <a:pt x="13407" y="7349"/>
                </a:lnTo>
                <a:lnTo>
                  <a:pt x="13383" y="7422"/>
                </a:lnTo>
                <a:lnTo>
                  <a:pt x="13383" y="7544"/>
                </a:lnTo>
                <a:lnTo>
                  <a:pt x="13407" y="7666"/>
                </a:lnTo>
                <a:lnTo>
                  <a:pt x="13456" y="7787"/>
                </a:lnTo>
                <a:lnTo>
                  <a:pt x="13504" y="7909"/>
                </a:lnTo>
                <a:lnTo>
                  <a:pt x="13602" y="8006"/>
                </a:lnTo>
                <a:lnTo>
                  <a:pt x="13723" y="8104"/>
                </a:lnTo>
                <a:lnTo>
                  <a:pt x="13821" y="8177"/>
                </a:lnTo>
                <a:lnTo>
                  <a:pt x="13918" y="8201"/>
                </a:lnTo>
                <a:lnTo>
                  <a:pt x="14015" y="8201"/>
                </a:lnTo>
                <a:lnTo>
                  <a:pt x="14088" y="8152"/>
                </a:lnTo>
                <a:lnTo>
                  <a:pt x="14137" y="8079"/>
                </a:lnTo>
                <a:lnTo>
                  <a:pt x="14161" y="8006"/>
                </a:lnTo>
                <a:lnTo>
                  <a:pt x="14161" y="7909"/>
                </a:lnTo>
                <a:lnTo>
                  <a:pt x="14137" y="7836"/>
                </a:lnTo>
                <a:lnTo>
                  <a:pt x="14064" y="7763"/>
                </a:lnTo>
                <a:lnTo>
                  <a:pt x="13918" y="7666"/>
                </a:lnTo>
                <a:lnTo>
                  <a:pt x="13821" y="7520"/>
                </a:lnTo>
                <a:lnTo>
                  <a:pt x="13699" y="7374"/>
                </a:lnTo>
                <a:lnTo>
                  <a:pt x="13650" y="7325"/>
                </a:lnTo>
                <a:lnTo>
                  <a:pt x="13553" y="7276"/>
                </a:lnTo>
                <a:close/>
                <a:moveTo>
                  <a:pt x="2312" y="11242"/>
                </a:moveTo>
                <a:lnTo>
                  <a:pt x="2287" y="11267"/>
                </a:lnTo>
                <a:lnTo>
                  <a:pt x="2263" y="11291"/>
                </a:lnTo>
                <a:lnTo>
                  <a:pt x="2287" y="11437"/>
                </a:lnTo>
                <a:lnTo>
                  <a:pt x="2312" y="11559"/>
                </a:lnTo>
                <a:lnTo>
                  <a:pt x="2360" y="11705"/>
                </a:lnTo>
                <a:lnTo>
                  <a:pt x="2409" y="11826"/>
                </a:lnTo>
                <a:lnTo>
                  <a:pt x="2555" y="12070"/>
                </a:lnTo>
                <a:lnTo>
                  <a:pt x="2701" y="12313"/>
                </a:lnTo>
                <a:lnTo>
                  <a:pt x="2871" y="12556"/>
                </a:lnTo>
                <a:lnTo>
                  <a:pt x="3042" y="12800"/>
                </a:lnTo>
                <a:lnTo>
                  <a:pt x="3236" y="13019"/>
                </a:lnTo>
                <a:lnTo>
                  <a:pt x="3455" y="13238"/>
                </a:lnTo>
                <a:lnTo>
                  <a:pt x="3528" y="13262"/>
                </a:lnTo>
                <a:lnTo>
                  <a:pt x="3650" y="13262"/>
                </a:lnTo>
                <a:lnTo>
                  <a:pt x="3699" y="13213"/>
                </a:lnTo>
                <a:lnTo>
                  <a:pt x="3747" y="13165"/>
                </a:lnTo>
                <a:lnTo>
                  <a:pt x="3772" y="13092"/>
                </a:lnTo>
                <a:lnTo>
                  <a:pt x="3747" y="13043"/>
                </a:lnTo>
                <a:lnTo>
                  <a:pt x="3699" y="12970"/>
                </a:lnTo>
                <a:lnTo>
                  <a:pt x="3504" y="12751"/>
                </a:lnTo>
                <a:lnTo>
                  <a:pt x="3309" y="12532"/>
                </a:lnTo>
                <a:lnTo>
                  <a:pt x="2944" y="12045"/>
                </a:lnTo>
                <a:lnTo>
                  <a:pt x="2652" y="11632"/>
                </a:lnTo>
                <a:lnTo>
                  <a:pt x="2506" y="11437"/>
                </a:lnTo>
                <a:lnTo>
                  <a:pt x="2336" y="11267"/>
                </a:lnTo>
                <a:lnTo>
                  <a:pt x="2312" y="11242"/>
                </a:lnTo>
                <a:close/>
                <a:moveTo>
                  <a:pt x="2336" y="12678"/>
                </a:moveTo>
                <a:lnTo>
                  <a:pt x="2287" y="12702"/>
                </a:lnTo>
                <a:lnTo>
                  <a:pt x="2263" y="12751"/>
                </a:lnTo>
                <a:lnTo>
                  <a:pt x="2239" y="12800"/>
                </a:lnTo>
                <a:lnTo>
                  <a:pt x="2287" y="12897"/>
                </a:lnTo>
                <a:lnTo>
                  <a:pt x="2360" y="13019"/>
                </a:lnTo>
                <a:lnTo>
                  <a:pt x="2531" y="13213"/>
                </a:lnTo>
                <a:lnTo>
                  <a:pt x="2604" y="13286"/>
                </a:lnTo>
                <a:lnTo>
                  <a:pt x="2725" y="13384"/>
                </a:lnTo>
                <a:lnTo>
                  <a:pt x="2823" y="13432"/>
                </a:lnTo>
                <a:lnTo>
                  <a:pt x="2896" y="13457"/>
                </a:lnTo>
                <a:lnTo>
                  <a:pt x="2944" y="13457"/>
                </a:lnTo>
                <a:lnTo>
                  <a:pt x="3017" y="13408"/>
                </a:lnTo>
                <a:lnTo>
                  <a:pt x="3042" y="13359"/>
                </a:lnTo>
                <a:lnTo>
                  <a:pt x="3066" y="13286"/>
                </a:lnTo>
                <a:lnTo>
                  <a:pt x="3042" y="13238"/>
                </a:lnTo>
                <a:lnTo>
                  <a:pt x="2969" y="13165"/>
                </a:lnTo>
                <a:lnTo>
                  <a:pt x="2896" y="13116"/>
                </a:lnTo>
                <a:lnTo>
                  <a:pt x="2750" y="12994"/>
                </a:lnTo>
                <a:lnTo>
                  <a:pt x="2579" y="12824"/>
                </a:lnTo>
                <a:lnTo>
                  <a:pt x="2482" y="12727"/>
                </a:lnTo>
                <a:lnTo>
                  <a:pt x="2385" y="12678"/>
                </a:lnTo>
                <a:close/>
                <a:moveTo>
                  <a:pt x="5645" y="6084"/>
                </a:moveTo>
                <a:lnTo>
                  <a:pt x="5499" y="6108"/>
                </a:lnTo>
                <a:lnTo>
                  <a:pt x="5353" y="6157"/>
                </a:lnTo>
                <a:lnTo>
                  <a:pt x="5231" y="6230"/>
                </a:lnTo>
                <a:lnTo>
                  <a:pt x="5085" y="6327"/>
                </a:lnTo>
                <a:lnTo>
                  <a:pt x="4818" y="6546"/>
                </a:lnTo>
                <a:lnTo>
                  <a:pt x="4599" y="6790"/>
                </a:lnTo>
                <a:lnTo>
                  <a:pt x="4355" y="7082"/>
                </a:lnTo>
                <a:lnTo>
                  <a:pt x="4161" y="7349"/>
                </a:lnTo>
                <a:lnTo>
                  <a:pt x="3796" y="7860"/>
                </a:lnTo>
                <a:lnTo>
                  <a:pt x="3382" y="8420"/>
                </a:lnTo>
                <a:lnTo>
                  <a:pt x="3163" y="8688"/>
                </a:lnTo>
                <a:lnTo>
                  <a:pt x="2920" y="8931"/>
                </a:lnTo>
                <a:lnTo>
                  <a:pt x="2433" y="9393"/>
                </a:lnTo>
                <a:lnTo>
                  <a:pt x="2190" y="9636"/>
                </a:lnTo>
                <a:lnTo>
                  <a:pt x="1971" y="9880"/>
                </a:lnTo>
                <a:lnTo>
                  <a:pt x="1922" y="9953"/>
                </a:lnTo>
                <a:lnTo>
                  <a:pt x="1922" y="10050"/>
                </a:lnTo>
                <a:lnTo>
                  <a:pt x="1922" y="10123"/>
                </a:lnTo>
                <a:lnTo>
                  <a:pt x="1971" y="10172"/>
                </a:lnTo>
                <a:lnTo>
                  <a:pt x="2044" y="10220"/>
                </a:lnTo>
                <a:lnTo>
                  <a:pt x="2117" y="10245"/>
                </a:lnTo>
                <a:lnTo>
                  <a:pt x="2190" y="10245"/>
                </a:lnTo>
                <a:lnTo>
                  <a:pt x="2263" y="10196"/>
                </a:lnTo>
                <a:lnTo>
                  <a:pt x="2312" y="10147"/>
                </a:lnTo>
                <a:lnTo>
                  <a:pt x="2360" y="10293"/>
                </a:lnTo>
                <a:lnTo>
                  <a:pt x="2409" y="10439"/>
                </a:lnTo>
                <a:lnTo>
                  <a:pt x="2555" y="10756"/>
                </a:lnTo>
                <a:lnTo>
                  <a:pt x="2823" y="11169"/>
                </a:lnTo>
                <a:lnTo>
                  <a:pt x="3042" y="11583"/>
                </a:lnTo>
                <a:lnTo>
                  <a:pt x="3309" y="12021"/>
                </a:lnTo>
                <a:lnTo>
                  <a:pt x="3455" y="12240"/>
                </a:lnTo>
                <a:lnTo>
                  <a:pt x="3601" y="12435"/>
                </a:lnTo>
                <a:lnTo>
                  <a:pt x="3772" y="12605"/>
                </a:lnTo>
                <a:lnTo>
                  <a:pt x="3942" y="12751"/>
                </a:lnTo>
                <a:lnTo>
                  <a:pt x="4015" y="12775"/>
                </a:lnTo>
                <a:lnTo>
                  <a:pt x="4088" y="12775"/>
                </a:lnTo>
                <a:lnTo>
                  <a:pt x="4161" y="12751"/>
                </a:lnTo>
                <a:lnTo>
                  <a:pt x="4209" y="12727"/>
                </a:lnTo>
                <a:lnTo>
                  <a:pt x="4282" y="12629"/>
                </a:lnTo>
                <a:lnTo>
                  <a:pt x="4282" y="12556"/>
                </a:lnTo>
                <a:lnTo>
                  <a:pt x="4282" y="12508"/>
                </a:lnTo>
                <a:lnTo>
                  <a:pt x="4258" y="12459"/>
                </a:lnTo>
                <a:lnTo>
                  <a:pt x="4209" y="12410"/>
                </a:lnTo>
                <a:lnTo>
                  <a:pt x="4039" y="12240"/>
                </a:lnTo>
                <a:lnTo>
                  <a:pt x="3893" y="12070"/>
                </a:lnTo>
                <a:lnTo>
                  <a:pt x="3626" y="11680"/>
                </a:lnTo>
                <a:lnTo>
                  <a:pt x="3358" y="11291"/>
                </a:lnTo>
                <a:lnTo>
                  <a:pt x="3139" y="10877"/>
                </a:lnTo>
                <a:lnTo>
                  <a:pt x="2920" y="10464"/>
                </a:lnTo>
                <a:lnTo>
                  <a:pt x="2750" y="10172"/>
                </a:lnTo>
                <a:lnTo>
                  <a:pt x="2579" y="9928"/>
                </a:lnTo>
                <a:lnTo>
                  <a:pt x="2920" y="9612"/>
                </a:lnTo>
                <a:lnTo>
                  <a:pt x="3066" y="9904"/>
                </a:lnTo>
                <a:lnTo>
                  <a:pt x="3212" y="10172"/>
                </a:lnTo>
                <a:lnTo>
                  <a:pt x="3528" y="10658"/>
                </a:lnTo>
                <a:lnTo>
                  <a:pt x="3747" y="10999"/>
                </a:lnTo>
                <a:lnTo>
                  <a:pt x="3966" y="11340"/>
                </a:lnTo>
                <a:lnTo>
                  <a:pt x="4112" y="11510"/>
                </a:lnTo>
                <a:lnTo>
                  <a:pt x="4234" y="11656"/>
                </a:lnTo>
                <a:lnTo>
                  <a:pt x="4380" y="11778"/>
                </a:lnTo>
                <a:lnTo>
                  <a:pt x="4550" y="11875"/>
                </a:lnTo>
                <a:lnTo>
                  <a:pt x="4623" y="11899"/>
                </a:lnTo>
                <a:lnTo>
                  <a:pt x="4672" y="11899"/>
                </a:lnTo>
                <a:lnTo>
                  <a:pt x="4745" y="11875"/>
                </a:lnTo>
                <a:lnTo>
                  <a:pt x="4793" y="11851"/>
                </a:lnTo>
                <a:lnTo>
                  <a:pt x="4842" y="11778"/>
                </a:lnTo>
                <a:lnTo>
                  <a:pt x="4866" y="11729"/>
                </a:lnTo>
                <a:lnTo>
                  <a:pt x="4866" y="11656"/>
                </a:lnTo>
                <a:lnTo>
                  <a:pt x="4842" y="11607"/>
                </a:lnTo>
                <a:lnTo>
                  <a:pt x="4599" y="11267"/>
                </a:lnTo>
                <a:lnTo>
                  <a:pt x="4331" y="10950"/>
                </a:lnTo>
                <a:lnTo>
                  <a:pt x="4088" y="10634"/>
                </a:lnTo>
                <a:lnTo>
                  <a:pt x="3845" y="10318"/>
                </a:lnTo>
                <a:lnTo>
                  <a:pt x="3528" y="9855"/>
                </a:lnTo>
                <a:lnTo>
                  <a:pt x="3334" y="9612"/>
                </a:lnTo>
                <a:lnTo>
                  <a:pt x="3139" y="9417"/>
                </a:lnTo>
                <a:lnTo>
                  <a:pt x="3480" y="9077"/>
                </a:lnTo>
                <a:lnTo>
                  <a:pt x="3577" y="9223"/>
                </a:lnTo>
                <a:lnTo>
                  <a:pt x="3674" y="9344"/>
                </a:lnTo>
                <a:lnTo>
                  <a:pt x="3893" y="9661"/>
                </a:lnTo>
                <a:lnTo>
                  <a:pt x="4112" y="9977"/>
                </a:lnTo>
                <a:lnTo>
                  <a:pt x="4282" y="10196"/>
                </a:lnTo>
                <a:lnTo>
                  <a:pt x="4501" y="10415"/>
                </a:lnTo>
                <a:lnTo>
                  <a:pt x="4599" y="10512"/>
                </a:lnTo>
                <a:lnTo>
                  <a:pt x="4720" y="10610"/>
                </a:lnTo>
                <a:lnTo>
                  <a:pt x="4866" y="10658"/>
                </a:lnTo>
                <a:lnTo>
                  <a:pt x="4988" y="10707"/>
                </a:lnTo>
                <a:lnTo>
                  <a:pt x="5085" y="10707"/>
                </a:lnTo>
                <a:lnTo>
                  <a:pt x="5183" y="10683"/>
                </a:lnTo>
                <a:lnTo>
                  <a:pt x="5231" y="10610"/>
                </a:lnTo>
                <a:lnTo>
                  <a:pt x="5256" y="10537"/>
                </a:lnTo>
                <a:lnTo>
                  <a:pt x="5280" y="10464"/>
                </a:lnTo>
                <a:lnTo>
                  <a:pt x="5256" y="10391"/>
                </a:lnTo>
                <a:lnTo>
                  <a:pt x="5207" y="10318"/>
                </a:lnTo>
                <a:lnTo>
                  <a:pt x="5110" y="10269"/>
                </a:lnTo>
                <a:lnTo>
                  <a:pt x="4988" y="10220"/>
                </a:lnTo>
                <a:lnTo>
                  <a:pt x="4866" y="10147"/>
                </a:lnTo>
                <a:lnTo>
                  <a:pt x="4745" y="10050"/>
                </a:lnTo>
                <a:lnTo>
                  <a:pt x="4647" y="9953"/>
                </a:lnTo>
                <a:lnTo>
                  <a:pt x="4453" y="9734"/>
                </a:lnTo>
                <a:lnTo>
                  <a:pt x="4282" y="9515"/>
                </a:lnTo>
                <a:lnTo>
                  <a:pt x="3991" y="9174"/>
                </a:lnTo>
                <a:lnTo>
                  <a:pt x="3845" y="9004"/>
                </a:lnTo>
                <a:lnTo>
                  <a:pt x="3747" y="8931"/>
                </a:lnTo>
                <a:lnTo>
                  <a:pt x="3650" y="8882"/>
                </a:lnTo>
                <a:lnTo>
                  <a:pt x="3966" y="8517"/>
                </a:lnTo>
                <a:lnTo>
                  <a:pt x="4039" y="8420"/>
                </a:lnTo>
                <a:lnTo>
                  <a:pt x="4185" y="8615"/>
                </a:lnTo>
                <a:lnTo>
                  <a:pt x="4331" y="8809"/>
                </a:lnTo>
                <a:lnTo>
                  <a:pt x="4647" y="9150"/>
                </a:lnTo>
                <a:lnTo>
                  <a:pt x="5183" y="9709"/>
                </a:lnTo>
                <a:lnTo>
                  <a:pt x="5304" y="9807"/>
                </a:lnTo>
                <a:lnTo>
                  <a:pt x="5426" y="9904"/>
                </a:lnTo>
                <a:lnTo>
                  <a:pt x="5548" y="9977"/>
                </a:lnTo>
                <a:lnTo>
                  <a:pt x="5718" y="9977"/>
                </a:lnTo>
                <a:lnTo>
                  <a:pt x="5767" y="9953"/>
                </a:lnTo>
                <a:lnTo>
                  <a:pt x="5791" y="9904"/>
                </a:lnTo>
                <a:lnTo>
                  <a:pt x="5840" y="9855"/>
                </a:lnTo>
                <a:lnTo>
                  <a:pt x="5840" y="9807"/>
                </a:lnTo>
                <a:lnTo>
                  <a:pt x="5815" y="9685"/>
                </a:lnTo>
                <a:lnTo>
                  <a:pt x="5767" y="9588"/>
                </a:lnTo>
                <a:lnTo>
                  <a:pt x="5669" y="9515"/>
                </a:lnTo>
                <a:lnTo>
                  <a:pt x="5572" y="9417"/>
                </a:lnTo>
                <a:lnTo>
                  <a:pt x="5304" y="9174"/>
                </a:lnTo>
                <a:lnTo>
                  <a:pt x="5012" y="8907"/>
                </a:lnTo>
                <a:lnTo>
                  <a:pt x="4647" y="8542"/>
                </a:lnTo>
                <a:lnTo>
                  <a:pt x="4282" y="8201"/>
                </a:lnTo>
                <a:lnTo>
                  <a:pt x="4234" y="8152"/>
                </a:lnTo>
                <a:lnTo>
                  <a:pt x="4599" y="7690"/>
                </a:lnTo>
                <a:lnTo>
                  <a:pt x="4696" y="7885"/>
                </a:lnTo>
                <a:lnTo>
                  <a:pt x="4842" y="8079"/>
                </a:lnTo>
                <a:lnTo>
                  <a:pt x="5134" y="8396"/>
                </a:lnTo>
                <a:lnTo>
                  <a:pt x="5329" y="8590"/>
                </a:lnTo>
                <a:lnTo>
                  <a:pt x="5548" y="8809"/>
                </a:lnTo>
                <a:lnTo>
                  <a:pt x="5791" y="9004"/>
                </a:lnTo>
                <a:lnTo>
                  <a:pt x="5913" y="9077"/>
                </a:lnTo>
                <a:lnTo>
                  <a:pt x="6034" y="9150"/>
                </a:lnTo>
                <a:lnTo>
                  <a:pt x="6180" y="9150"/>
                </a:lnTo>
                <a:lnTo>
                  <a:pt x="6205" y="9101"/>
                </a:lnTo>
                <a:lnTo>
                  <a:pt x="6253" y="9052"/>
                </a:lnTo>
                <a:lnTo>
                  <a:pt x="6278" y="9004"/>
                </a:lnTo>
                <a:lnTo>
                  <a:pt x="6278" y="8931"/>
                </a:lnTo>
                <a:lnTo>
                  <a:pt x="6253" y="8882"/>
                </a:lnTo>
                <a:lnTo>
                  <a:pt x="6229" y="8834"/>
                </a:lnTo>
                <a:lnTo>
                  <a:pt x="6034" y="8639"/>
                </a:lnTo>
                <a:lnTo>
                  <a:pt x="5840" y="8469"/>
                </a:lnTo>
                <a:lnTo>
                  <a:pt x="5621" y="8298"/>
                </a:lnTo>
                <a:lnTo>
                  <a:pt x="5402" y="8104"/>
                </a:lnTo>
                <a:lnTo>
                  <a:pt x="5110" y="7787"/>
                </a:lnTo>
                <a:lnTo>
                  <a:pt x="4939" y="7641"/>
                </a:lnTo>
                <a:lnTo>
                  <a:pt x="4745" y="7495"/>
                </a:lnTo>
                <a:lnTo>
                  <a:pt x="4915" y="7301"/>
                </a:lnTo>
                <a:lnTo>
                  <a:pt x="5061" y="7155"/>
                </a:lnTo>
                <a:lnTo>
                  <a:pt x="5402" y="7495"/>
                </a:lnTo>
                <a:lnTo>
                  <a:pt x="5718" y="7885"/>
                </a:lnTo>
                <a:lnTo>
                  <a:pt x="5888" y="8104"/>
                </a:lnTo>
                <a:lnTo>
                  <a:pt x="6132" y="8323"/>
                </a:lnTo>
                <a:lnTo>
                  <a:pt x="6253" y="8420"/>
                </a:lnTo>
                <a:lnTo>
                  <a:pt x="6375" y="8469"/>
                </a:lnTo>
                <a:lnTo>
                  <a:pt x="6497" y="8493"/>
                </a:lnTo>
                <a:lnTo>
                  <a:pt x="6643" y="8493"/>
                </a:lnTo>
                <a:lnTo>
                  <a:pt x="6716" y="8444"/>
                </a:lnTo>
                <a:lnTo>
                  <a:pt x="6764" y="8371"/>
                </a:lnTo>
                <a:lnTo>
                  <a:pt x="6764" y="8298"/>
                </a:lnTo>
                <a:lnTo>
                  <a:pt x="6740" y="8225"/>
                </a:lnTo>
                <a:lnTo>
                  <a:pt x="6643" y="8128"/>
                </a:lnTo>
                <a:lnTo>
                  <a:pt x="6545" y="8055"/>
                </a:lnTo>
                <a:lnTo>
                  <a:pt x="6424" y="7982"/>
                </a:lnTo>
                <a:lnTo>
                  <a:pt x="6326" y="7885"/>
                </a:lnTo>
                <a:lnTo>
                  <a:pt x="6205" y="7787"/>
                </a:lnTo>
                <a:lnTo>
                  <a:pt x="6083" y="7641"/>
                </a:lnTo>
                <a:lnTo>
                  <a:pt x="5864" y="7398"/>
                </a:lnTo>
                <a:lnTo>
                  <a:pt x="5742" y="7252"/>
                </a:lnTo>
                <a:lnTo>
                  <a:pt x="5621" y="7130"/>
                </a:lnTo>
                <a:lnTo>
                  <a:pt x="5450" y="7009"/>
                </a:lnTo>
                <a:lnTo>
                  <a:pt x="5304" y="6936"/>
                </a:lnTo>
                <a:lnTo>
                  <a:pt x="5718" y="6595"/>
                </a:lnTo>
                <a:lnTo>
                  <a:pt x="6326" y="7203"/>
                </a:lnTo>
                <a:lnTo>
                  <a:pt x="6643" y="7520"/>
                </a:lnTo>
                <a:lnTo>
                  <a:pt x="6910" y="7860"/>
                </a:lnTo>
                <a:lnTo>
                  <a:pt x="7251" y="8274"/>
                </a:lnTo>
                <a:lnTo>
                  <a:pt x="7543" y="8688"/>
                </a:lnTo>
                <a:lnTo>
                  <a:pt x="8176" y="9539"/>
                </a:lnTo>
                <a:lnTo>
                  <a:pt x="8954" y="10512"/>
                </a:lnTo>
                <a:lnTo>
                  <a:pt x="9733" y="11486"/>
                </a:lnTo>
                <a:lnTo>
                  <a:pt x="10098" y="11997"/>
                </a:lnTo>
                <a:lnTo>
                  <a:pt x="10463" y="12508"/>
                </a:lnTo>
                <a:lnTo>
                  <a:pt x="10828" y="13019"/>
                </a:lnTo>
                <a:lnTo>
                  <a:pt x="11023" y="13262"/>
                </a:lnTo>
                <a:lnTo>
                  <a:pt x="11242" y="13481"/>
                </a:lnTo>
                <a:lnTo>
                  <a:pt x="11339" y="13554"/>
                </a:lnTo>
                <a:lnTo>
                  <a:pt x="11436" y="13578"/>
                </a:lnTo>
                <a:lnTo>
                  <a:pt x="11509" y="13554"/>
                </a:lnTo>
                <a:lnTo>
                  <a:pt x="11582" y="13505"/>
                </a:lnTo>
                <a:lnTo>
                  <a:pt x="11655" y="13432"/>
                </a:lnTo>
                <a:lnTo>
                  <a:pt x="11680" y="13359"/>
                </a:lnTo>
                <a:lnTo>
                  <a:pt x="11704" y="13238"/>
                </a:lnTo>
                <a:lnTo>
                  <a:pt x="11680" y="13140"/>
                </a:lnTo>
                <a:lnTo>
                  <a:pt x="11558" y="12897"/>
                </a:lnTo>
                <a:lnTo>
                  <a:pt x="11388" y="12629"/>
                </a:lnTo>
                <a:lnTo>
                  <a:pt x="11217" y="12386"/>
                </a:lnTo>
                <a:lnTo>
                  <a:pt x="11047" y="12143"/>
                </a:lnTo>
                <a:lnTo>
                  <a:pt x="10268" y="11194"/>
                </a:lnTo>
                <a:lnTo>
                  <a:pt x="10001" y="10853"/>
                </a:lnTo>
                <a:lnTo>
                  <a:pt x="10147" y="10756"/>
                </a:lnTo>
                <a:lnTo>
                  <a:pt x="10220" y="10877"/>
                </a:lnTo>
                <a:lnTo>
                  <a:pt x="10317" y="10999"/>
                </a:lnTo>
                <a:lnTo>
                  <a:pt x="10463" y="11169"/>
                </a:lnTo>
                <a:lnTo>
                  <a:pt x="10633" y="11364"/>
                </a:lnTo>
                <a:lnTo>
                  <a:pt x="10828" y="11510"/>
                </a:lnTo>
                <a:lnTo>
                  <a:pt x="11023" y="11656"/>
                </a:lnTo>
                <a:lnTo>
                  <a:pt x="11071" y="11680"/>
                </a:lnTo>
                <a:lnTo>
                  <a:pt x="11144" y="11680"/>
                </a:lnTo>
                <a:lnTo>
                  <a:pt x="11217" y="11656"/>
                </a:lnTo>
                <a:lnTo>
                  <a:pt x="11266" y="11632"/>
                </a:lnTo>
                <a:lnTo>
                  <a:pt x="11315" y="11559"/>
                </a:lnTo>
                <a:lnTo>
                  <a:pt x="11339" y="11510"/>
                </a:lnTo>
                <a:lnTo>
                  <a:pt x="11339" y="11437"/>
                </a:lnTo>
                <a:lnTo>
                  <a:pt x="11315" y="11364"/>
                </a:lnTo>
                <a:lnTo>
                  <a:pt x="11169" y="11218"/>
                </a:lnTo>
                <a:lnTo>
                  <a:pt x="11023" y="11072"/>
                </a:lnTo>
                <a:lnTo>
                  <a:pt x="10682" y="10804"/>
                </a:lnTo>
                <a:lnTo>
                  <a:pt x="10390" y="10512"/>
                </a:lnTo>
                <a:lnTo>
                  <a:pt x="10390" y="10488"/>
                </a:lnTo>
                <a:lnTo>
                  <a:pt x="10731" y="10026"/>
                </a:lnTo>
                <a:lnTo>
                  <a:pt x="10828" y="10172"/>
                </a:lnTo>
                <a:lnTo>
                  <a:pt x="10901" y="10293"/>
                </a:lnTo>
                <a:lnTo>
                  <a:pt x="11023" y="10439"/>
                </a:lnTo>
                <a:lnTo>
                  <a:pt x="11169" y="10610"/>
                </a:lnTo>
                <a:lnTo>
                  <a:pt x="11315" y="10756"/>
                </a:lnTo>
                <a:lnTo>
                  <a:pt x="11412" y="10926"/>
                </a:lnTo>
                <a:lnTo>
                  <a:pt x="11485" y="10999"/>
                </a:lnTo>
                <a:lnTo>
                  <a:pt x="11534" y="11048"/>
                </a:lnTo>
                <a:lnTo>
                  <a:pt x="11607" y="11048"/>
                </a:lnTo>
                <a:lnTo>
                  <a:pt x="11680" y="11023"/>
                </a:lnTo>
                <a:lnTo>
                  <a:pt x="11753" y="10975"/>
                </a:lnTo>
                <a:lnTo>
                  <a:pt x="11777" y="10902"/>
                </a:lnTo>
                <a:lnTo>
                  <a:pt x="11801" y="10829"/>
                </a:lnTo>
                <a:lnTo>
                  <a:pt x="11777" y="10731"/>
                </a:lnTo>
                <a:lnTo>
                  <a:pt x="11680" y="10585"/>
                </a:lnTo>
                <a:lnTo>
                  <a:pt x="11582" y="10439"/>
                </a:lnTo>
                <a:lnTo>
                  <a:pt x="11315" y="10196"/>
                </a:lnTo>
                <a:lnTo>
                  <a:pt x="11169" y="10050"/>
                </a:lnTo>
                <a:lnTo>
                  <a:pt x="11023" y="9904"/>
                </a:lnTo>
                <a:lnTo>
                  <a:pt x="10925" y="9807"/>
                </a:lnTo>
                <a:lnTo>
                  <a:pt x="11217" y="9539"/>
                </a:lnTo>
                <a:lnTo>
                  <a:pt x="11315" y="9636"/>
                </a:lnTo>
                <a:lnTo>
                  <a:pt x="11412" y="9782"/>
                </a:lnTo>
                <a:lnTo>
                  <a:pt x="11582" y="10026"/>
                </a:lnTo>
                <a:lnTo>
                  <a:pt x="11655" y="10172"/>
                </a:lnTo>
                <a:lnTo>
                  <a:pt x="11753" y="10293"/>
                </a:lnTo>
                <a:lnTo>
                  <a:pt x="11874" y="10391"/>
                </a:lnTo>
                <a:lnTo>
                  <a:pt x="11996" y="10488"/>
                </a:lnTo>
                <a:lnTo>
                  <a:pt x="12093" y="10512"/>
                </a:lnTo>
                <a:lnTo>
                  <a:pt x="12190" y="10512"/>
                </a:lnTo>
                <a:lnTo>
                  <a:pt x="12239" y="10464"/>
                </a:lnTo>
                <a:lnTo>
                  <a:pt x="12312" y="10391"/>
                </a:lnTo>
                <a:lnTo>
                  <a:pt x="12336" y="10318"/>
                </a:lnTo>
                <a:lnTo>
                  <a:pt x="12336" y="10245"/>
                </a:lnTo>
                <a:lnTo>
                  <a:pt x="12288" y="10172"/>
                </a:lnTo>
                <a:lnTo>
                  <a:pt x="12215" y="10099"/>
                </a:lnTo>
                <a:lnTo>
                  <a:pt x="12117" y="10026"/>
                </a:lnTo>
                <a:lnTo>
                  <a:pt x="12020" y="9928"/>
                </a:lnTo>
                <a:lnTo>
                  <a:pt x="11850" y="9709"/>
                </a:lnTo>
                <a:lnTo>
                  <a:pt x="11680" y="9466"/>
                </a:lnTo>
                <a:lnTo>
                  <a:pt x="11607" y="9369"/>
                </a:lnTo>
                <a:lnTo>
                  <a:pt x="11485" y="9271"/>
                </a:lnTo>
                <a:lnTo>
                  <a:pt x="11704" y="9077"/>
                </a:lnTo>
                <a:lnTo>
                  <a:pt x="11972" y="9223"/>
                </a:lnTo>
                <a:lnTo>
                  <a:pt x="12215" y="9417"/>
                </a:lnTo>
                <a:lnTo>
                  <a:pt x="12409" y="9636"/>
                </a:lnTo>
                <a:lnTo>
                  <a:pt x="12628" y="9880"/>
                </a:lnTo>
                <a:lnTo>
                  <a:pt x="12993" y="10415"/>
                </a:lnTo>
                <a:lnTo>
                  <a:pt x="13334" y="10902"/>
                </a:lnTo>
                <a:lnTo>
                  <a:pt x="13845" y="11559"/>
                </a:lnTo>
                <a:lnTo>
                  <a:pt x="14356" y="12240"/>
                </a:lnTo>
                <a:lnTo>
                  <a:pt x="14551" y="12556"/>
                </a:lnTo>
                <a:lnTo>
                  <a:pt x="14770" y="12921"/>
                </a:lnTo>
                <a:lnTo>
                  <a:pt x="14891" y="13092"/>
                </a:lnTo>
                <a:lnTo>
                  <a:pt x="15037" y="13262"/>
                </a:lnTo>
                <a:lnTo>
                  <a:pt x="15159" y="13384"/>
                </a:lnTo>
                <a:lnTo>
                  <a:pt x="15305" y="13481"/>
                </a:lnTo>
                <a:lnTo>
                  <a:pt x="15427" y="13505"/>
                </a:lnTo>
                <a:lnTo>
                  <a:pt x="15548" y="13481"/>
                </a:lnTo>
                <a:lnTo>
                  <a:pt x="15597" y="13432"/>
                </a:lnTo>
                <a:lnTo>
                  <a:pt x="15621" y="13408"/>
                </a:lnTo>
                <a:lnTo>
                  <a:pt x="15646" y="13359"/>
                </a:lnTo>
                <a:lnTo>
                  <a:pt x="15646" y="13286"/>
                </a:lnTo>
                <a:lnTo>
                  <a:pt x="15597" y="13092"/>
                </a:lnTo>
                <a:lnTo>
                  <a:pt x="15524" y="12897"/>
                </a:lnTo>
                <a:lnTo>
                  <a:pt x="15427" y="12702"/>
                </a:lnTo>
                <a:lnTo>
                  <a:pt x="15281" y="12532"/>
                </a:lnTo>
                <a:lnTo>
                  <a:pt x="15013" y="12167"/>
                </a:lnTo>
                <a:lnTo>
                  <a:pt x="14745" y="11826"/>
                </a:lnTo>
                <a:lnTo>
                  <a:pt x="14478" y="11461"/>
                </a:lnTo>
                <a:lnTo>
                  <a:pt x="14210" y="11121"/>
                </a:lnTo>
                <a:lnTo>
                  <a:pt x="13650" y="10415"/>
                </a:lnTo>
                <a:lnTo>
                  <a:pt x="13310" y="9880"/>
                </a:lnTo>
                <a:lnTo>
                  <a:pt x="13091" y="9588"/>
                </a:lnTo>
                <a:lnTo>
                  <a:pt x="12872" y="9296"/>
                </a:lnTo>
                <a:lnTo>
                  <a:pt x="12604" y="9052"/>
                </a:lnTo>
                <a:lnTo>
                  <a:pt x="12482" y="8931"/>
                </a:lnTo>
                <a:lnTo>
                  <a:pt x="12336" y="8834"/>
                </a:lnTo>
                <a:lnTo>
                  <a:pt x="12215" y="8761"/>
                </a:lnTo>
                <a:lnTo>
                  <a:pt x="12069" y="8688"/>
                </a:lnTo>
                <a:lnTo>
                  <a:pt x="11899" y="8663"/>
                </a:lnTo>
                <a:lnTo>
                  <a:pt x="11753" y="8663"/>
                </a:lnTo>
                <a:lnTo>
                  <a:pt x="11655" y="8615"/>
                </a:lnTo>
                <a:lnTo>
                  <a:pt x="11558" y="8615"/>
                </a:lnTo>
                <a:lnTo>
                  <a:pt x="11388" y="8688"/>
                </a:lnTo>
                <a:lnTo>
                  <a:pt x="11242" y="8785"/>
                </a:lnTo>
                <a:lnTo>
                  <a:pt x="11071" y="8907"/>
                </a:lnTo>
                <a:lnTo>
                  <a:pt x="10950" y="9028"/>
                </a:lnTo>
                <a:lnTo>
                  <a:pt x="10682" y="9320"/>
                </a:lnTo>
                <a:lnTo>
                  <a:pt x="10463" y="9612"/>
                </a:lnTo>
                <a:lnTo>
                  <a:pt x="10074" y="10050"/>
                </a:lnTo>
                <a:lnTo>
                  <a:pt x="9903" y="10318"/>
                </a:lnTo>
                <a:lnTo>
                  <a:pt x="9830" y="10464"/>
                </a:lnTo>
                <a:lnTo>
                  <a:pt x="9782" y="10585"/>
                </a:lnTo>
                <a:lnTo>
                  <a:pt x="8589" y="9125"/>
                </a:lnTo>
                <a:lnTo>
                  <a:pt x="8249" y="8688"/>
                </a:lnTo>
                <a:lnTo>
                  <a:pt x="7908" y="8225"/>
                </a:lnTo>
                <a:lnTo>
                  <a:pt x="7567" y="7787"/>
                </a:lnTo>
                <a:lnTo>
                  <a:pt x="7227" y="7349"/>
                </a:lnTo>
                <a:lnTo>
                  <a:pt x="6935" y="7009"/>
                </a:lnTo>
                <a:lnTo>
                  <a:pt x="6594" y="6668"/>
                </a:lnTo>
                <a:lnTo>
                  <a:pt x="6424" y="6498"/>
                </a:lnTo>
                <a:lnTo>
                  <a:pt x="6229" y="6376"/>
                </a:lnTo>
                <a:lnTo>
                  <a:pt x="6034" y="6254"/>
                </a:lnTo>
                <a:lnTo>
                  <a:pt x="5815" y="6157"/>
                </a:lnTo>
                <a:lnTo>
                  <a:pt x="5742" y="6108"/>
                </a:lnTo>
                <a:lnTo>
                  <a:pt x="5645" y="6084"/>
                </a:lnTo>
                <a:close/>
                <a:moveTo>
                  <a:pt x="5864" y="1388"/>
                </a:moveTo>
                <a:lnTo>
                  <a:pt x="6837" y="1412"/>
                </a:lnTo>
                <a:lnTo>
                  <a:pt x="7811" y="1436"/>
                </a:lnTo>
                <a:lnTo>
                  <a:pt x="8784" y="1485"/>
                </a:lnTo>
                <a:lnTo>
                  <a:pt x="9757" y="1534"/>
                </a:lnTo>
                <a:lnTo>
                  <a:pt x="10755" y="1558"/>
                </a:lnTo>
                <a:lnTo>
                  <a:pt x="12726" y="1558"/>
                </a:lnTo>
                <a:lnTo>
                  <a:pt x="14429" y="1485"/>
                </a:lnTo>
                <a:lnTo>
                  <a:pt x="16181" y="1485"/>
                </a:lnTo>
                <a:lnTo>
                  <a:pt x="16181" y="1558"/>
                </a:lnTo>
                <a:lnTo>
                  <a:pt x="16157" y="1801"/>
                </a:lnTo>
                <a:lnTo>
                  <a:pt x="16132" y="2045"/>
                </a:lnTo>
                <a:lnTo>
                  <a:pt x="16132" y="2507"/>
                </a:lnTo>
                <a:lnTo>
                  <a:pt x="16132" y="2945"/>
                </a:lnTo>
                <a:lnTo>
                  <a:pt x="16181" y="3821"/>
                </a:lnTo>
                <a:lnTo>
                  <a:pt x="16181" y="5062"/>
                </a:lnTo>
                <a:lnTo>
                  <a:pt x="16132" y="6303"/>
                </a:lnTo>
                <a:lnTo>
                  <a:pt x="16059" y="8809"/>
                </a:lnTo>
                <a:lnTo>
                  <a:pt x="16059" y="10561"/>
                </a:lnTo>
                <a:lnTo>
                  <a:pt x="16084" y="12313"/>
                </a:lnTo>
                <a:lnTo>
                  <a:pt x="16108" y="12946"/>
                </a:lnTo>
                <a:lnTo>
                  <a:pt x="16132" y="13603"/>
                </a:lnTo>
                <a:lnTo>
                  <a:pt x="16157" y="13724"/>
                </a:lnTo>
                <a:lnTo>
                  <a:pt x="15524" y="13773"/>
                </a:lnTo>
                <a:lnTo>
                  <a:pt x="14916" y="13797"/>
                </a:lnTo>
                <a:lnTo>
                  <a:pt x="13675" y="13822"/>
                </a:lnTo>
                <a:lnTo>
                  <a:pt x="11193" y="13822"/>
                </a:lnTo>
                <a:lnTo>
                  <a:pt x="8614" y="13846"/>
                </a:lnTo>
                <a:lnTo>
                  <a:pt x="6010" y="13895"/>
                </a:lnTo>
                <a:lnTo>
                  <a:pt x="4793" y="13895"/>
                </a:lnTo>
                <a:lnTo>
                  <a:pt x="3577" y="13870"/>
                </a:lnTo>
                <a:lnTo>
                  <a:pt x="2263" y="13846"/>
                </a:lnTo>
                <a:lnTo>
                  <a:pt x="1801" y="13846"/>
                </a:lnTo>
                <a:lnTo>
                  <a:pt x="1728" y="12873"/>
                </a:lnTo>
                <a:lnTo>
                  <a:pt x="1655" y="11899"/>
                </a:lnTo>
                <a:lnTo>
                  <a:pt x="1606" y="10950"/>
                </a:lnTo>
                <a:lnTo>
                  <a:pt x="1582" y="9977"/>
                </a:lnTo>
                <a:lnTo>
                  <a:pt x="1582" y="8882"/>
                </a:lnTo>
                <a:lnTo>
                  <a:pt x="1606" y="7787"/>
                </a:lnTo>
                <a:lnTo>
                  <a:pt x="1606" y="6668"/>
                </a:lnTo>
                <a:lnTo>
                  <a:pt x="1582" y="5573"/>
                </a:lnTo>
                <a:lnTo>
                  <a:pt x="1533" y="4356"/>
                </a:lnTo>
                <a:lnTo>
                  <a:pt x="1484" y="3115"/>
                </a:lnTo>
                <a:lnTo>
                  <a:pt x="1460" y="2483"/>
                </a:lnTo>
                <a:lnTo>
                  <a:pt x="1460" y="1850"/>
                </a:lnTo>
                <a:lnTo>
                  <a:pt x="1436" y="1631"/>
                </a:lnTo>
                <a:lnTo>
                  <a:pt x="1411" y="1412"/>
                </a:lnTo>
                <a:lnTo>
                  <a:pt x="1557" y="1412"/>
                </a:lnTo>
                <a:lnTo>
                  <a:pt x="1703" y="1436"/>
                </a:lnTo>
                <a:lnTo>
                  <a:pt x="1849" y="1485"/>
                </a:lnTo>
                <a:lnTo>
                  <a:pt x="1995" y="1509"/>
                </a:lnTo>
                <a:lnTo>
                  <a:pt x="2433" y="1558"/>
                </a:lnTo>
                <a:lnTo>
                  <a:pt x="2871" y="1558"/>
                </a:lnTo>
                <a:lnTo>
                  <a:pt x="3358" y="1534"/>
                </a:lnTo>
                <a:lnTo>
                  <a:pt x="3869" y="1485"/>
                </a:lnTo>
                <a:lnTo>
                  <a:pt x="4866" y="1412"/>
                </a:lnTo>
                <a:lnTo>
                  <a:pt x="5864" y="1388"/>
                </a:lnTo>
                <a:close/>
                <a:moveTo>
                  <a:pt x="6375" y="925"/>
                </a:moveTo>
                <a:lnTo>
                  <a:pt x="5353" y="950"/>
                </a:lnTo>
                <a:lnTo>
                  <a:pt x="4331" y="998"/>
                </a:lnTo>
                <a:lnTo>
                  <a:pt x="3334" y="1071"/>
                </a:lnTo>
                <a:lnTo>
                  <a:pt x="2823" y="1096"/>
                </a:lnTo>
                <a:lnTo>
                  <a:pt x="2190" y="1096"/>
                </a:lnTo>
                <a:lnTo>
                  <a:pt x="2020" y="1071"/>
                </a:lnTo>
                <a:lnTo>
                  <a:pt x="1728" y="1023"/>
                </a:lnTo>
                <a:lnTo>
                  <a:pt x="1582" y="1023"/>
                </a:lnTo>
                <a:lnTo>
                  <a:pt x="1436" y="1047"/>
                </a:lnTo>
                <a:lnTo>
                  <a:pt x="1314" y="1120"/>
                </a:lnTo>
                <a:lnTo>
                  <a:pt x="1241" y="1242"/>
                </a:lnTo>
                <a:lnTo>
                  <a:pt x="1192" y="1290"/>
                </a:lnTo>
                <a:lnTo>
                  <a:pt x="1144" y="1339"/>
                </a:lnTo>
                <a:lnTo>
                  <a:pt x="1095" y="1509"/>
                </a:lnTo>
                <a:lnTo>
                  <a:pt x="1071" y="1680"/>
                </a:lnTo>
                <a:lnTo>
                  <a:pt x="1046" y="1899"/>
                </a:lnTo>
                <a:lnTo>
                  <a:pt x="1046" y="2288"/>
                </a:lnTo>
                <a:lnTo>
                  <a:pt x="1046" y="2531"/>
                </a:lnTo>
                <a:lnTo>
                  <a:pt x="1046" y="3213"/>
                </a:lnTo>
                <a:lnTo>
                  <a:pt x="1071" y="3918"/>
                </a:lnTo>
                <a:lnTo>
                  <a:pt x="1119" y="5330"/>
                </a:lnTo>
                <a:lnTo>
                  <a:pt x="1144" y="6352"/>
                </a:lnTo>
                <a:lnTo>
                  <a:pt x="1144" y="7374"/>
                </a:lnTo>
                <a:lnTo>
                  <a:pt x="1119" y="9417"/>
                </a:lnTo>
                <a:lnTo>
                  <a:pt x="1144" y="10634"/>
                </a:lnTo>
                <a:lnTo>
                  <a:pt x="1192" y="11851"/>
                </a:lnTo>
                <a:lnTo>
                  <a:pt x="1290" y="13043"/>
                </a:lnTo>
                <a:lnTo>
                  <a:pt x="1387" y="14260"/>
                </a:lnTo>
                <a:lnTo>
                  <a:pt x="1411" y="14357"/>
                </a:lnTo>
                <a:lnTo>
                  <a:pt x="1460" y="14406"/>
                </a:lnTo>
                <a:lnTo>
                  <a:pt x="1533" y="14454"/>
                </a:lnTo>
                <a:lnTo>
                  <a:pt x="1606" y="14479"/>
                </a:lnTo>
                <a:lnTo>
                  <a:pt x="1679" y="14479"/>
                </a:lnTo>
                <a:lnTo>
                  <a:pt x="1752" y="14430"/>
                </a:lnTo>
                <a:lnTo>
                  <a:pt x="1801" y="14381"/>
                </a:lnTo>
                <a:lnTo>
                  <a:pt x="1825" y="14308"/>
                </a:lnTo>
                <a:lnTo>
                  <a:pt x="2141" y="14357"/>
                </a:lnTo>
                <a:lnTo>
                  <a:pt x="2969" y="14357"/>
                </a:lnTo>
                <a:lnTo>
                  <a:pt x="4282" y="14406"/>
                </a:lnTo>
                <a:lnTo>
                  <a:pt x="5572" y="14430"/>
                </a:lnTo>
                <a:lnTo>
                  <a:pt x="6837" y="14406"/>
                </a:lnTo>
                <a:lnTo>
                  <a:pt x="8103" y="14406"/>
                </a:lnTo>
                <a:lnTo>
                  <a:pt x="10633" y="14357"/>
                </a:lnTo>
                <a:lnTo>
                  <a:pt x="12045" y="14333"/>
                </a:lnTo>
                <a:lnTo>
                  <a:pt x="13480" y="14333"/>
                </a:lnTo>
                <a:lnTo>
                  <a:pt x="14891" y="14308"/>
                </a:lnTo>
                <a:lnTo>
                  <a:pt x="15597" y="14284"/>
                </a:lnTo>
                <a:lnTo>
                  <a:pt x="16303" y="14235"/>
                </a:lnTo>
                <a:lnTo>
                  <a:pt x="16400" y="14211"/>
                </a:lnTo>
                <a:lnTo>
                  <a:pt x="16473" y="14211"/>
                </a:lnTo>
                <a:lnTo>
                  <a:pt x="16546" y="14187"/>
                </a:lnTo>
                <a:lnTo>
                  <a:pt x="16619" y="14138"/>
                </a:lnTo>
                <a:lnTo>
                  <a:pt x="16643" y="14065"/>
                </a:lnTo>
                <a:lnTo>
                  <a:pt x="16668" y="13992"/>
                </a:lnTo>
                <a:lnTo>
                  <a:pt x="16668" y="13895"/>
                </a:lnTo>
                <a:lnTo>
                  <a:pt x="16643" y="13822"/>
                </a:lnTo>
                <a:lnTo>
                  <a:pt x="16570" y="13773"/>
                </a:lnTo>
                <a:lnTo>
                  <a:pt x="16570" y="13773"/>
                </a:lnTo>
                <a:lnTo>
                  <a:pt x="16643" y="13797"/>
                </a:lnTo>
                <a:lnTo>
                  <a:pt x="16668" y="13797"/>
                </a:lnTo>
                <a:lnTo>
                  <a:pt x="16643" y="13700"/>
                </a:lnTo>
                <a:lnTo>
                  <a:pt x="16619" y="13603"/>
                </a:lnTo>
                <a:lnTo>
                  <a:pt x="16595" y="13043"/>
                </a:lnTo>
                <a:lnTo>
                  <a:pt x="16546" y="11729"/>
                </a:lnTo>
                <a:lnTo>
                  <a:pt x="16546" y="9685"/>
                </a:lnTo>
                <a:lnTo>
                  <a:pt x="16570" y="7666"/>
                </a:lnTo>
                <a:lnTo>
                  <a:pt x="16643" y="5184"/>
                </a:lnTo>
                <a:lnTo>
                  <a:pt x="16643" y="3943"/>
                </a:lnTo>
                <a:lnTo>
                  <a:pt x="16595" y="2702"/>
                </a:lnTo>
                <a:lnTo>
                  <a:pt x="16619" y="2312"/>
                </a:lnTo>
                <a:lnTo>
                  <a:pt x="16619" y="2045"/>
                </a:lnTo>
                <a:lnTo>
                  <a:pt x="16643" y="1753"/>
                </a:lnTo>
                <a:lnTo>
                  <a:pt x="16619" y="1485"/>
                </a:lnTo>
                <a:lnTo>
                  <a:pt x="16546" y="1266"/>
                </a:lnTo>
                <a:lnTo>
                  <a:pt x="16522" y="1169"/>
                </a:lnTo>
                <a:lnTo>
                  <a:pt x="16449" y="1120"/>
                </a:lnTo>
                <a:lnTo>
                  <a:pt x="16400" y="1071"/>
                </a:lnTo>
                <a:lnTo>
                  <a:pt x="16278" y="1071"/>
                </a:lnTo>
                <a:lnTo>
                  <a:pt x="16205" y="1047"/>
                </a:lnTo>
                <a:lnTo>
                  <a:pt x="15792" y="974"/>
                </a:lnTo>
                <a:lnTo>
                  <a:pt x="15354" y="950"/>
                </a:lnTo>
                <a:lnTo>
                  <a:pt x="14916" y="925"/>
                </a:lnTo>
                <a:lnTo>
                  <a:pt x="14478" y="950"/>
                </a:lnTo>
                <a:lnTo>
                  <a:pt x="13577" y="998"/>
                </a:lnTo>
                <a:lnTo>
                  <a:pt x="12726" y="1071"/>
                </a:lnTo>
                <a:lnTo>
                  <a:pt x="11631" y="1096"/>
                </a:lnTo>
                <a:lnTo>
                  <a:pt x="10560" y="1096"/>
                </a:lnTo>
                <a:lnTo>
                  <a:pt x="9490" y="1047"/>
                </a:lnTo>
                <a:lnTo>
                  <a:pt x="8395" y="998"/>
                </a:lnTo>
                <a:lnTo>
                  <a:pt x="7373" y="950"/>
                </a:lnTo>
                <a:lnTo>
                  <a:pt x="6375" y="925"/>
                </a:lnTo>
                <a:close/>
                <a:moveTo>
                  <a:pt x="3480" y="415"/>
                </a:moveTo>
                <a:lnTo>
                  <a:pt x="4647" y="463"/>
                </a:lnTo>
                <a:lnTo>
                  <a:pt x="8200" y="463"/>
                </a:lnTo>
                <a:lnTo>
                  <a:pt x="10390" y="439"/>
                </a:lnTo>
                <a:lnTo>
                  <a:pt x="12604" y="439"/>
                </a:lnTo>
                <a:lnTo>
                  <a:pt x="17033" y="463"/>
                </a:lnTo>
                <a:lnTo>
                  <a:pt x="16935" y="731"/>
                </a:lnTo>
                <a:lnTo>
                  <a:pt x="16887" y="1023"/>
                </a:lnTo>
                <a:lnTo>
                  <a:pt x="16862" y="1315"/>
                </a:lnTo>
                <a:lnTo>
                  <a:pt x="16862" y="1631"/>
                </a:lnTo>
                <a:lnTo>
                  <a:pt x="16887" y="2239"/>
                </a:lnTo>
                <a:lnTo>
                  <a:pt x="16960" y="2799"/>
                </a:lnTo>
                <a:lnTo>
                  <a:pt x="17057" y="3797"/>
                </a:lnTo>
                <a:lnTo>
                  <a:pt x="17154" y="4770"/>
                </a:lnTo>
                <a:lnTo>
                  <a:pt x="17179" y="5768"/>
                </a:lnTo>
                <a:lnTo>
                  <a:pt x="17203" y="6765"/>
                </a:lnTo>
                <a:lnTo>
                  <a:pt x="17154" y="8031"/>
                </a:lnTo>
                <a:lnTo>
                  <a:pt x="17106" y="9296"/>
                </a:lnTo>
                <a:lnTo>
                  <a:pt x="17033" y="10561"/>
                </a:lnTo>
                <a:lnTo>
                  <a:pt x="16960" y="11802"/>
                </a:lnTo>
                <a:lnTo>
                  <a:pt x="16960" y="12289"/>
                </a:lnTo>
                <a:lnTo>
                  <a:pt x="16960" y="12775"/>
                </a:lnTo>
                <a:lnTo>
                  <a:pt x="16984" y="13749"/>
                </a:lnTo>
                <a:lnTo>
                  <a:pt x="16960" y="14187"/>
                </a:lnTo>
                <a:lnTo>
                  <a:pt x="16960" y="14406"/>
                </a:lnTo>
                <a:lnTo>
                  <a:pt x="16984" y="14625"/>
                </a:lnTo>
                <a:lnTo>
                  <a:pt x="16497" y="14722"/>
                </a:lnTo>
                <a:lnTo>
                  <a:pt x="15986" y="14771"/>
                </a:lnTo>
                <a:lnTo>
                  <a:pt x="15500" y="14795"/>
                </a:lnTo>
                <a:lnTo>
                  <a:pt x="14989" y="14819"/>
                </a:lnTo>
                <a:lnTo>
                  <a:pt x="13991" y="14795"/>
                </a:lnTo>
                <a:lnTo>
                  <a:pt x="12969" y="14771"/>
                </a:lnTo>
                <a:lnTo>
                  <a:pt x="11874" y="14771"/>
                </a:lnTo>
                <a:lnTo>
                  <a:pt x="10779" y="14795"/>
                </a:lnTo>
                <a:lnTo>
                  <a:pt x="9684" y="14844"/>
                </a:lnTo>
                <a:lnTo>
                  <a:pt x="8589" y="14941"/>
                </a:lnTo>
                <a:lnTo>
                  <a:pt x="7470" y="15038"/>
                </a:lnTo>
                <a:lnTo>
                  <a:pt x="6375" y="15160"/>
                </a:lnTo>
                <a:lnTo>
                  <a:pt x="5815" y="15184"/>
                </a:lnTo>
                <a:lnTo>
                  <a:pt x="5256" y="15184"/>
                </a:lnTo>
                <a:lnTo>
                  <a:pt x="4696" y="15160"/>
                </a:lnTo>
                <a:lnTo>
                  <a:pt x="4136" y="15111"/>
                </a:lnTo>
                <a:lnTo>
                  <a:pt x="3212" y="15014"/>
                </a:lnTo>
                <a:lnTo>
                  <a:pt x="2750" y="14965"/>
                </a:lnTo>
                <a:lnTo>
                  <a:pt x="2287" y="14965"/>
                </a:lnTo>
                <a:lnTo>
                  <a:pt x="1192" y="15014"/>
                </a:lnTo>
                <a:lnTo>
                  <a:pt x="633" y="15087"/>
                </a:lnTo>
                <a:lnTo>
                  <a:pt x="633" y="15038"/>
                </a:lnTo>
                <a:lnTo>
                  <a:pt x="657" y="14990"/>
                </a:lnTo>
                <a:lnTo>
                  <a:pt x="633" y="14941"/>
                </a:lnTo>
                <a:lnTo>
                  <a:pt x="633" y="14892"/>
                </a:lnTo>
                <a:lnTo>
                  <a:pt x="584" y="14844"/>
                </a:lnTo>
                <a:lnTo>
                  <a:pt x="608" y="14600"/>
                </a:lnTo>
                <a:lnTo>
                  <a:pt x="608" y="14381"/>
                </a:lnTo>
                <a:lnTo>
                  <a:pt x="584" y="14162"/>
                </a:lnTo>
                <a:lnTo>
                  <a:pt x="535" y="13749"/>
                </a:lnTo>
                <a:lnTo>
                  <a:pt x="511" y="13262"/>
                </a:lnTo>
                <a:lnTo>
                  <a:pt x="511" y="12751"/>
                </a:lnTo>
                <a:lnTo>
                  <a:pt x="511" y="11753"/>
                </a:lnTo>
                <a:lnTo>
                  <a:pt x="560" y="9709"/>
                </a:lnTo>
                <a:lnTo>
                  <a:pt x="584" y="8688"/>
                </a:lnTo>
                <a:lnTo>
                  <a:pt x="560" y="7666"/>
                </a:lnTo>
                <a:lnTo>
                  <a:pt x="535" y="5695"/>
                </a:lnTo>
                <a:lnTo>
                  <a:pt x="462" y="3724"/>
                </a:lnTo>
                <a:lnTo>
                  <a:pt x="438" y="2799"/>
                </a:lnTo>
                <a:lnTo>
                  <a:pt x="414" y="1874"/>
                </a:lnTo>
                <a:lnTo>
                  <a:pt x="414" y="1534"/>
                </a:lnTo>
                <a:lnTo>
                  <a:pt x="438" y="1193"/>
                </a:lnTo>
                <a:lnTo>
                  <a:pt x="462" y="828"/>
                </a:lnTo>
                <a:lnTo>
                  <a:pt x="438" y="488"/>
                </a:lnTo>
                <a:lnTo>
                  <a:pt x="706" y="536"/>
                </a:lnTo>
                <a:lnTo>
                  <a:pt x="998" y="536"/>
                </a:lnTo>
                <a:lnTo>
                  <a:pt x="1582" y="463"/>
                </a:lnTo>
                <a:lnTo>
                  <a:pt x="2044" y="439"/>
                </a:lnTo>
                <a:lnTo>
                  <a:pt x="2531" y="415"/>
                </a:lnTo>
                <a:close/>
                <a:moveTo>
                  <a:pt x="2360" y="1"/>
                </a:moveTo>
                <a:lnTo>
                  <a:pt x="1874" y="50"/>
                </a:lnTo>
                <a:lnTo>
                  <a:pt x="1071" y="123"/>
                </a:lnTo>
                <a:lnTo>
                  <a:pt x="681" y="147"/>
                </a:lnTo>
                <a:lnTo>
                  <a:pt x="243" y="147"/>
                </a:lnTo>
                <a:lnTo>
                  <a:pt x="195" y="171"/>
                </a:lnTo>
                <a:lnTo>
                  <a:pt x="146" y="244"/>
                </a:lnTo>
                <a:lnTo>
                  <a:pt x="146" y="342"/>
                </a:lnTo>
                <a:lnTo>
                  <a:pt x="170" y="390"/>
                </a:lnTo>
                <a:lnTo>
                  <a:pt x="219" y="415"/>
                </a:lnTo>
                <a:lnTo>
                  <a:pt x="146" y="561"/>
                </a:lnTo>
                <a:lnTo>
                  <a:pt x="97" y="707"/>
                </a:lnTo>
                <a:lnTo>
                  <a:pt x="49" y="1047"/>
                </a:lnTo>
                <a:lnTo>
                  <a:pt x="24" y="1388"/>
                </a:lnTo>
                <a:lnTo>
                  <a:pt x="0" y="1704"/>
                </a:lnTo>
                <a:lnTo>
                  <a:pt x="0" y="2215"/>
                </a:lnTo>
                <a:lnTo>
                  <a:pt x="0" y="2702"/>
                </a:lnTo>
                <a:lnTo>
                  <a:pt x="49" y="3724"/>
                </a:lnTo>
                <a:lnTo>
                  <a:pt x="122" y="5792"/>
                </a:lnTo>
                <a:lnTo>
                  <a:pt x="146" y="7860"/>
                </a:lnTo>
                <a:lnTo>
                  <a:pt x="146" y="8931"/>
                </a:lnTo>
                <a:lnTo>
                  <a:pt x="122" y="10001"/>
                </a:lnTo>
                <a:lnTo>
                  <a:pt x="73" y="12143"/>
                </a:lnTo>
                <a:lnTo>
                  <a:pt x="73" y="13116"/>
                </a:lnTo>
                <a:lnTo>
                  <a:pt x="97" y="13603"/>
                </a:lnTo>
                <a:lnTo>
                  <a:pt x="122" y="14089"/>
                </a:lnTo>
                <a:lnTo>
                  <a:pt x="122" y="14333"/>
                </a:lnTo>
                <a:lnTo>
                  <a:pt x="122" y="14600"/>
                </a:lnTo>
                <a:lnTo>
                  <a:pt x="146" y="14868"/>
                </a:lnTo>
                <a:lnTo>
                  <a:pt x="170" y="14990"/>
                </a:lnTo>
                <a:lnTo>
                  <a:pt x="195" y="15111"/>
                </a:lnTo>
                <a:lnTo>
                  <a:pt x="170" y="15111"/>
                </a:lnTo>
                <a:lnTo>
                  <a:pt x="146" y="15160"/>
                </a:lnTo>
                <a:lnTo>
                  <a:pt x="122" y="15209"/>
                </a:lnTo>
                <a:lnTo>
                  <a:pt x="146" y="15282"/>
                </a:lnTo>
                <a:lnTo>
                  <a:pt x="195" y="15355"/>
                </a:lnTo>
                <a:lnTo>
                  <a:pt x="292" y="15403"/>
                </a:lnTo>
                <a:lnTo>
                  <a:pt x="779" y="15428"/>
                </a:lnTo>
                <a:lnTo>
                  <a:pt x="1290" y="15428"/>
                </a:lnTo>
                <a:lnTo>
                  <a:pt x="2287" y="15403"/>
                </a:lnTo>
                <a:lnTo>
                  <a:pt x="2823" y="15428"/>
                </a:lnTo>
                <a:lnTo>
                  <a:pt x="3358" y="15452"/>
                </a:lnTo>
                <a:lnTo>
                  <a:pt x="4453" y="15598"/>
                </a:lnTo>
                <a:lnTo>
                  <a:pt x="4988" y="15647"/>
                </a:lnTo>
                <a:lnTo>
                  <a:pt x="6083" y="15647"/>
                </a:lnTo>
                <a:lnTo>
                  <a:pt x="6618" y="15598"/>
                </a:lnTo>
                <a:lnTo>
                  <a:pt x="7713" y="15476"/>
                </a:lnTo>
                <a:lnTo>
                  <a:pt x="8784" y="15379"/>
                </a:lnTo>
                <a:lnTo>
                  <a:pt x="9879" y="15282"/>
                </a:lnTo>
                <a:lnTo>
                  <a:pt x="10974" y="15233"/>
                </a:lnTo>
                <a:lnTo>
                  <a:pt x="13164" y="15233"/>
                </a:lnTo>
                <a:lnTo>
                  <a:pt x="14161" y="15282"/>
                </a:lnTo>
                <a:lnTo>
                  <a:pt x="15183" y="15257"/>
                </a:lnTo>
                <a:lnTo>
                  <a:pt x="15694" y="15257"/>
                </a:lnTo>
                <a:lnTo>
                  <a:pt x="16181" y="15209"/>
                </a:lnTo>
                <a:lnTo>
                  <a:pt x="16692" y="15160"/>
                </a:lnTo>
                <a:lnTo>
                  <a:pt x="17203" y="15063"/>
                </a:lnTo>
                <a:lnTo>
                  <a:pt x="17276" y="15038"/>
                </a:lnTo>
                <a:lnTo>
                  <a:pt x="17325" y="14990"/>
                </a:lnTo>
                <a:lnTo>
                  <a:pt x="17349" y="14917"/>
                </a:lnTo>
                <a:lnTo>
                  <a:pt x="17349" y="14844"/>
                </a:lnTo>
                <a:lnTo>
                  <a:pt x="17373" y="14844"/>
                </a:lnTo>
                <a:lnTo>
                  <a:pt x="17422" y="14722"/>
                </a:lnTo>
                <a:lnTo>
                  <a:pt x="17471" y="14625"/>
                </a:lnTo>
                <a:lnTo>
                  <a:pt x="17519" y="14357"/>
                </a:lnTo>
                <a:lnTo>
                  <a:pt x="17495" y="13870"/>
                </a:lnTo>
                <a:lnTo>
                  <a:pt x="17495" y="13432"/>
                </a:lnTo>
                <a:lnTo>
                  <a:pt x="17495" y="13019"/>
                </a:lnTo>
                <a:lnTo>
                  <a:pt x="17471" y="12167"/>
                </a:lnTo>
                <a:lnTo>
                  <a:pt x="17519" y="10950"/>
                </a:lnTo>
                <a:lnTo>
                  <a:pt x="17568" y="9734"/>
                </a:lnTo>
                <a:lnTo>
                  <a:pt x="17665" y="8517"/>
                </a:lnTo>
                <a:lnTo>
                  <a:pt x="17714" y="7301"/>
                </a:lnTo>
                <a:lnTo>
                  <a:pt x="17714" y="6352"/>
                </a:lnTo>
                <a:lnTo>
                  <a:pt x="17714" y="5378"/>
                </a:lnTo>
                <a:lnTo>
                  <a:pt x="17665" y="4429"/>
                </a:lnTo>
                <a:lnTo>
                  <a:pt x="17544" y="3480"/>
                </a:lnTo>
                <a:lnTo>
                  <a:pt x="17446" y="2629"/>
                </a:lnTo>
                <a:lnTo>
                  <a:pt x="17373" y="1777"/>
                </a:lnTo>
                <a:lnTo>
                  <a:pt x="17349" y="1461"/>
                </a:lnTo>
                <a:lnTo>
                  <a:pt x="17349" y="1120"/>
                </a:lnTo>
                <a:lnTo>
                  <a:pt x="17373" y="780"/>
                </a:lnTo>
                <a:lnTo>
                  <a:pt x="17446" y="463"/>
                </a:lnTo>
                <a:lnTo>
                  <a:pt x="17519" y="439"/>
                </a:lnTo>
                <a:lnTo>
                  <a:pt x="17592" y="390"/>
                </a:lnTo>
                <a:lnTo>
                  <a:pt x="17617" y="317"/>
                </a:lnTo>
                <a:lnTo>
                  <a:pt x="17641" y="244"/>
                </a:lnTo>
                <a:lnTo>
                  <a:pt x="17617" y="147"/>
                </a:lnTo>
                <a:lnTo>
                  <a:pt x="17568" y="98"/>
                </a:lnTo>
                <a:lnTo>
                  <a:pt x="17519" y="50"/>
                </a:lnTo>
                <a:lnTo>
                  <a:pt x="17422" y="25"/>
                </a:lnTo>
                <a:lnTo>
                  <a:pt x="12896" y="1"/>
                </a:lnTo>
                <a:lnTo>
                  <a:pt x="10633" y="1"/>
                </a:lnTo>
                <a:lnTo>
                  <a:pt x="8370" y="25"/>
                </a:lnTo>
                <a:lnTo>
                  <a:pt x="6107" y="50"/>
                </a:lnTo>
                <a:lnTo>
                  <a:pt x="4988" y="50"/>
                </a:lnTo>
                <a:lnTo>
                  <a:pt x="3845" y="25"/>
                </a:lnTo>
                <a:lnTo>
                  <a:pt x="2847" y="1"/>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130" name="Shape 130"/>
          <p:cNvSpPr/>
          <p:nvPr/>
        </p:nvSpPr>
        <p:spPr>
          <a:xfrm>
            <a:off x="777300" y="1753075"/>
            <a:ext cx="2861797" cy="3008618"/>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rsula template">
  <a:themeElements>
    <a:clrScheme name="Custom 1">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FF00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1087</TotalTime>
  <Words>1234</Words>
  <Application>Microsoft Office PowerPoint</Application>
  <PresentationFormat>On-screen Show (16:9)</PresentationFormat>
  <Paragraphs>152</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Walter Turncoat</vt:lpstr>
      <vt:lpstr>Sniglet</vt:lpstr>
      <vt:lpstr>Ursula template</vt:lpstr>
      <vt:lpstr>The Environmental Modification Accountability Act  ClimateViewer.com/enmod/</vt:lpstr>
      <vt:lpstr>An idea who’s time has come!</vt:lpstr>
      <vt:lpstr>Weather Warfare Major Players</vt:lpstr>
      <vt:lpstr>Weather Warfare Tools &amp; Tech 2018</vt:lpstr>
      <vt:lpstr>hello!</vt:lpstr>
      <vt:lpstr>I want to help you  understand the problem</vt:lpstr>
      <vt:lpstr>PowerPoint Presentation</vt:lpstr>
      <vt:lpstr>1.  Transparency</vt:lpstr>
      <vt:lpstr>A World-Wide Weather Modification Registry</vt:lpstr>
      <vt:lpstr>TRANSPARENCY MATTERS</vt:lpstr>
      <vt:lpstr>PowerPoint Presentation</vt:lpstr>
      <vt:lpstr>Why Banning Weather Modification is unlikely</vt:lpstr>
      <vt:lpstr>PowerPoint Presentation</vt:lpstr>
      <vt:lpstr>2.  Verification</vt:lpstr>
      <vt:lpstr>ENMOD has no TEETH!</vt:lpstr>
      <vt:lpstr>ClimateViewer</vt:lpstr>
      <vt:lpstr>What is a Sensor?</vt:lpstr>
      <vt:lpstr>Decentralized IoT Network</vt:lpstr>
      <vt:lpstr>15,400,000,000</vt:lpstr>
      <vt:lpstr>Live Streaming Atmospheric Data</vt:lpstr>
      <vt:lpstr>Real-time Sensor Map</vt:lpstr>
      <vt:lpstr>ClimateViewer Sensor Network Benefits</vt:lpstr>
      <vt:lpstr>The ENMOD Accountability Act HOW IT WORKS</vt:lpstr>
      <vt:lpstr>Let’s review some concepts</vt:lpstr>
      <vt:lpstr>PowerPoint Presentation</vt:lpstr>
      <vt:lpstr>thanks!</vt:lpstr>
      <vt:lpstr>Credits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rezn8d</dc:creator>
  <cp:lastModifiedBy>Jim Lee</cp:lastModifiedBy>
  <cp:revision>33</cp:revision>
  <dcterms:modified xsi:type="dcterms:W3CDTF">2017-12-27T22:04:07Z</dcterms:modified>
</cp:coreProperties>
</file>