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9"/>
  </p:notesMasterIdLst>
  <p:sldIdLst>
    <p:sldId id="256" r:id="rId2"/>
    <p:sldId id="340" r:id="rId3"/>
    <p:sldId id="341" r:id="rId4"/>
    <p:sldId id="342" r:id="rId5"/>
    <p:sldId id="257" r:id="rId6"/>
    <p:sldId id="343" r:id="rId7"/>
    <p:sldId id="265" r:id="rId8"/>
    <p:sldId id="264" r:id="rId9"/>
    <p:sldId id="270" r:id="rId10"/>
    <p:sldId id="269" r:id="rId11"/>
    <p:sldId id="272" r:id="rId12"/>
    <p:sldId id="271" r:id="rId13"/>
    <p:sldId id="279" r:id="rId14"/>
    <p:sldId id="273" r:id="rId15"/>
    <p:sldId id="274" r:id="rId16"/>
    <p:sldId id="275" r:id="rId17"/>
    <p:sldId id="276" r:id="rId18"/>
    <p:sldId id="287" r:id="rId19"/>
    <p:sldId id="288" r:id="rId20"/>
    <p:sldId id="290" r:id="rId21"/>
    <p:sldId id="291" r:id="rId22"/>
    <p:sldId id="280" r:id="rId23"/>
    <p:sldId id="261" r:id="rId24"/>
    <p:sldId id="277" r:id="rId25"/>
    <p:sldId id="278" r:id="rId26"/>
    <p:sldId id="283" r:id="rId27"/>
    <p:sldId id="281" r:id="rId28"/>
    <p:sldId id="282" r:id="rId29"/>
    <p:sldId id="284" r:id="rId30"/>
    <p:sldId id="285" r:id="rId31"/>
    <p:sldId id="260" r:id="rId32"/>
    <p:sldId id="258" r:id="rId33"/>
    <p:sldId id="263" r:id="rId34"/>
    <p:sldId id="268" r:id="rId35"/>
    <p:sldId id="292" r:id="rId36"/>
    <p:sldId id="293" r:id="rId37"/>
    <p:sldId id="294" r:id="rId38"/>
    <p:sldId id="299" r:id="rId39"/>
    <p:sldId id="344" r:id="rId40"/>
    <p:sldId id="346" r:id="rId41"/>
    <p:sldId id="347" r:id="rId42"/>
    <p:sldId id="348" r:id="rId43"/>
    <p:sldId id="295" r:id="rId44"/>
    <p:sldId id="297" r:id="rId45"/>
    <p:sldId id="298" r:id="rId46"/>
    <p:sldId id="301" r:id="rId47"/>
    <p:sldId id="296" r:id="rId48"/>
    <p:sldId id="300" r:id="rId49"/>
    <p:sldId id="302" r:id="rId50"/>
    <p:sldId id="303" r:id="rId51"/>
    <p:sldId id="304" r:id="rId52"/>
    <p:sldId id="306" r:id="rId53"/>
    <p:sldId id="305" r:id="rId54"/>
    <p:sldId id="307" r:id="rId55"/>
    <p:sldId id="308" r:id="rId56"/>
    <p:sldId id="349" r:id="rId57"/>
    <p:sldId id="309" r:id="rId58"/>
    <p:sldId id="310" r:id="rId59"/>
    <p:sldId id="311" r:id="rId60"/>
    <p:sldId id="312" r:id="rId61"/>
    <p:sldId id="313" r:id="rId62"/>
    <p:sldId id="319" r:id="rId63"/>
    <p:sldId id="320" r:id="rId64"/>
    <p:sldId id="316" r:id="rId65"/>
    <p:sldId id="317" r:id="rId66"/>
    <p:sldId id="321" r:id="rId67"/>
    <p:sldId id="324" r:id="rId68"/>
    <p:sldId id="352" r:id="rId69"/>
    <p:sldId id="353" r:id="rId70"/>
    <p:sldId id="355" r:id="rId71"/>
    <p:sldId id="351" r:id="rId72"/>
    <p:sldId id="325" r:id="rId73"/>
    <p:sldId id="329" r:id="rId74"/>
    <p:sldId id="322" r:id="rId75"/>
    <p:sldId id="330" r:id="rId76"/>
    <p:sldId id="326" r:id="rId77"/>
    <p:sldId id="327" r:id="rId78"/>
    <p:sldId id="323" r:id="rId79"/>
    <p:sldId id="354" r:id="rId80"/>
    <p:sldId id="350" r:id="rId81"/>
    <p:sldId id="331" r:id="rId82"/>
    <p:sldId id="332" r:id="rId83"/>
    <p:sldId id="333" r:id="rId84"/>
    <p:sldId id="336" r:id="rId85"/>
    <p:sldId id="337" r:id="rId86"/>
    <p:sldId id="338" r:id="rId87"/>
    <p:sldId id="339" r:id="rId88"/>
  </p:sldIdLst>
  <p:sldSz cx="9144000" cy="6858000" type="screen4x3"/>
  <p:notesSz cx="7315200" cy="9601200"/>
  <p:embeddedFontLst>
    <p:embeddedFont>
      <p:font typeface="Impact" panose="020B0806030902050204" pitchFamily="34" charset="0"/>
      <p:regular r:id="rId90"/>
    </p:embeddedFont>
    <p:embeddedFont>
      <p:font typeface="Calibri" panose="020F0502020204030204" pitchFamily="34" charset="0"/>
      <p:regular r:id="rId91"/>
      <p:bold r:id="rId92"/>
      <p:italic r:id="rId93"/>
      <p:bold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82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45235" autoAdjust="0"/>
  </p:normalViewPr>
  <p:slideViewPr>
    <p:cSldViewPr>
      <p:cViewPr varScale="1">
        <p:scale>
          <a:sx n="49" d="100"/>
          <a:sy n="49" d="100"/>
        </p:scale>
        <p:origin x="-3354" y="-96"/>
      </p:cViewPr>
      <p:guideLst>
        <p:guide orient="horz" pos="2160"/>
        <p:guide pos="2880"/>
      </p:guideLst>
    </p:cSldViewPr>
  </p:slideViewPr>
  <p:outlineViewPr>
    <p:cViewPr>
      <p:scale>
        <a:sx n="33" d="100"/>
        <a:sy n="33" d="100"/>
      </p:scale>
      <p:origin x="0" y="1626"/>
    </p:cViewPr>
  </p:outlineViewPr>
  <p:notesTextViewPr>
    <p:cViewPr>
      <p:scale>
        <a:sx n="1" d="1"/>
        <a:sy n="1" d="1"/>
      </p:scale>
      <p:origin x="0" y="0"/>
    </p:cViewPr>
  </p:notesTextViewPr>
  <p:notesViewPr>
    <p:cSldViewPr>
      <p:cViewPr varScale="1">
        <p:scale>
          <a:sx n="85" d="100"/>
          <a:sy n="85" d="100"/>
        </p:scale>
        <p:origin x="-378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1.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4.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83C1D7C-9A04-4BAC-8E22-84D134FBDA3A}" type="datetimeFigureOut">
              <a:rPr lang="en-US" smtClean="0"/>
              <a:t>12/8/2016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F40C2A7-6C7B-425B-9763-46418AC4E0AE}" type="slidenum">
              <a:rPr lang="en-US" smtClean="0"/>
              <a:t>‹#›</a:t>
            </a:fld>
            <a:endParaRPr lang="en-US"/>
          </a:p>
        </p:txBody>
      </p:sp>
    </p:spTree>
    <p:extLst>
      <p:ext uri="{BB962C8B-B14F-4D97-AF65-F5344CB8AC3E}">
        <p14:creationId xmlns:p14="http://schemas.microsoft.com/office/powerpoint/2010/main" val="3942267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rojecteuclid.org/euclid.bsmsp/120051399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s.google.com/newspapers?id=TVNYAAAAIBAJ&amp;sjid=gfcDAAAAIBAJ&amp;pg=5643,1072397"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news.google.com/newspapers?nid=1338&amp;dat=19581206&amp;id=VwBYAAAAIBAJ&amp;sjid=FfcDAAAAIBAJ&amp;pg=6955,1632252&amp;hl=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tic.mil/dtic/tr/fulltext/u2/a952223.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journals.ametsoc.org/doi/pdf/10.1175/1520-0450(1967)006%3c0102:CSACTG%3e2.0.CO;2" TargetMode="External"/><Relationship Id="rId4" Type="http://schemas.openxmlformats.org/officeDocument/2006/relationships/hyperlink" Target="http://gao.justia.com/national-science-foundation/1972/5/cloud-seeding-activities-carried-out-in-the-united-states-under-programs-supported-by-the-federal-agencies-b-100063/B-100063-full-report.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rri.nmsu.edu/publish/watcon/proc17/Kahan.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Irving_P._Krick#Post-war_practic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Project_West_For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ace.skyrocket.de/doc_sdat/westford.ht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oml.noaa.gov/hrd/hrd_sub/sfury.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thelivingmoon.com/45jack_files/03files/Project_Stormfury_NOAA.html" TargetMode="External"/><Relationship Id="rId4" Type="http://schemas.openxmlformats.org/officeDocument/2006/relationships/hyperlink" Target="http://journals.ametsoc.org/doi/pdf/10.1175/1520-0477(1985)066%3c0505:PSASC%3e2.0.CO;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iencedirect.com/science/article/pii/0032063365901807"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igpp.ucla.edu/public/mkivelso/Publications/019-RS008i011p01035.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gpp.ucla.edu/public/mkivelso/Publications/019-RS008i011p01035.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ss.org/settlement/ssp/library/1978DOESPS-MilitaryImplications-Ozeroff.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climateviewer.com/2014/09/22/history-haarp-heating-holes-heaven/" TargetMode="External"/><Relationship Id="rId4" Type="http://schemas.openxmlformats.org/officeDocument/2006/relationships/hyperlink" Target="http://r3zn8d.files.wordpress.com/2012/01/1978doesps-militaryimplications-ozeroff.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ews.google.com/newspapers?nid=1982&amp;dat=19700121&amp;id=roJGAAAAIBAJ&amp;sjid=zywNAAAAIBAJ&amp;pg=2670,3106142&amp;hl=e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news.google.com/newspapers?nid=1964&amp;dat=19710917&amp;id=GMUiAAAAIBAJ&amp;sjid=WrcFAAAAIBAJ&amp;pg=806%2C244201&amp;hl=en" TargetMode="External"/><Relationship Id="rId5" Type="http://schemas.openxmlformats.org/officeDocument/2006/relationships/hyperlink" Target="https://news.google.com/newspapers?nid=1298&amp;dat=19720912&amp;id=M3MQAAAAIBAJ&amp;sjid=R4sDAAAAIBAJ&amp;pg=7178,1305490&amp;hl=en" TargetMode="External"/><Relationship Id="rId4" Type="http://schemas.openxmlformats.org/officeDocument/2006/relationships/hyperlink" Target="https://news.google.com/newspapers?nid=888&amp;dat=19700119&amp;id=DUtSAAAAIBAJ&amp;sjid=1XsDAAAAIBAJ&amp;pg=6939,7171728&amp;hl=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pectrumwd.com/c130/articles/wc130.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Operation_Popey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awra.us/gallery-jan05.ht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eb.archive.org/web/20120910101837/http:/www.sunshine-project.org/enmod/US_Congr.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gpo.gov/fdsys/pkg/STATUTE-90/pdf/STATUTE-90-Pg2359.pdf" TargetMode="External"/><Relationship Id="rId3" Type="http://schemas.openxmlformats.org/officeDocument/2006/relationships/hyperlink" Target="http://www.gpo.gov/fdsys/pkg/STATUTE-85/pdf/STATUTE-85-Pg735.pdf" TargetMode="External"/><Relationship Id="rId7" Type="http://schemas.openxmlformats.org/officeDocument/2006/relationships/hyperlink" Target="http://web.archive.org/web/20130218182517/http:/www.corporateservices.noaa.gov/~noaaforms/eforms/nf17-4a.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eb.archive.org/web/20121119043808/http:/www.corporateservices.noaa.gov/~noaaforms/eforms/nf17-4.pdf" TargetMode="External"/><Relationship Id="rId5" Type="http://schemas.openxmlformats.org/officeDocument/2006/relationships/hyperlink" Target="http://cfr.regstoday.com/15cfr908.aspx" TargetMode="External"/><Relationship Id="rId4" Type="http://schemas.openxmlformats.org/officeDocument/2006/relationships/hyperlink" Target="http://web.archive.org/web/20130118170030/http:/uscode.house.gov/download/pls/15C9A.txt" TargetMode="External"/><Relationship Id="rId9" Type="http://schemas.openxmlformats.org/officeDocument/2006/relationships/hyperlink" Target="https://www.law.cornell.edu/uscode/text/15/chapter-9A"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eb.archive.org/web/20121119043808/http:/www.corporateservices.noaa.gov/~noaaforms/eforms/nf17-4.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eb.archive.org/web/20130218182517/http:/www.corporateservices.noaa.gov/~noaaforms/eforms/nf17-4a.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eb.archive.org/web/20121119043808/http:/www.corporateservices.noaa.gov/~noaaforms/eforms/nf17-4.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eb.archive.org/web/20130218182517/http:/www.corporateservices.noaa.gov/~noaaforms/eforms/nf17-4a.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cribd.com/doc/256210692/Weather-Modification-US-Navy-FOIA-Non-Lethal-Warfare-Proposal-1994"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csat.au.af.mil/2025/volume3/vol3ch15.pdf" TargetMode="External"/><Relationship Id="rId4" Type="http://schemas.openxmlformats.org/officeDocument/2006/relationships/hyperlink" Target="https://www.scribd.com/doc/184741384/Weather-Modification-Using-Carbon-Black-Phillips-Laboratory-AFMC-Geophysics-Directorat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cribd.com/doc/256210692/Weather-Modification-US-Navy-FOIA-Non-Lethal-Warfare-Proposal-1994"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csat.au.af.mil/2025/volume3/vol3ch15.pdf" TargetMode="External"/><Relationship Id="rId4" Type="http://schemas.openxmlformats.org/officeDocument/2006/relationships/hyperlink" Target="https://www.scribd.com/doc/184741384/Weather-Modification-Using-Carbon-Black-Phillips-Laboratory-AFMC-Geophysics-Directorat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cribd.com/doc/134612875/Satellite-Threat-Due-to-High-Altitude-Nuclear-Detonation-Eisenhower-Institute-Papadopoulos-Presentation-280369"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pectrum.ieee.org/aerospace/astrophysics/hacking-the-van-allen-bel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p.astro.umd.edu/SpaceWebProj/Invited%20Talks/Active%20Experiments-2013.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pp.astro.umd.edu/SpaceWebProj/Invited%20Talks/Virtual%20ULF%20Antennea-2013.pdf"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p.astro.umd.edu/SpaceWebProj/Invited%20Talks/Active%20Experiments-2013.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pp.astro.umd.edu/SpaceWebProj/Invited%20Talks/Virtual%20ULF%20Antennea-2013.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p.astro.umd.edu/SpaceWebProj/Invited%20Talks/Active%20Experiments-2013.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pp.astro.umd.edu/SpaceWebProj/Invited%20Talks/Virtual%20ULF%20Antennea-2013.pdf"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p.astro.umd.edu/SpaceWebProj/Invited%20Talks/Active%20Experiments-2013.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pp.astro.umd.edu/SpaceWebProj/Invited%20Talks/Virtual%20ULF%20Antennea-2013.pdf"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p.astro.umd.edu/SpaceWebProj/Invited%20Talks/Barge%20Based%20ELF-2010.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ipr.umd.edu/sites/default/files/documents/Papadopoulos%20.pdf"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pp.astro.umd.edu/SpaceWebProj/Invited%20Talks/Barge%20Based%20ELF-2010.pdf"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dge.stanford.edu/labs/caldeiralab/Caldeira%20downloads/Teller_etal_LLNL231636_1997.pdf" TargetMode="External"/><Relationship Id="rId7" Type="http://schemas.openxmlformats.org/officeDocument/2006/relationships/hyperlink" Target="http://link.springer.com/article/10.1007/s10584-006-9101-y?LI=true"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r3zn8d.files.wordpress.com/2013/03/active-climate-stabilization-practical-physics-based-approaches-to-prevention-of-climate-change.pdf" TargetMode="External"/><Relationship Id="rId5" Type="http://schemas.openxmlformats.org/officeDocument/2006/relationships/hyperlink" Target="http://web.archive.org/web/20070611194418/http:/www.llnl.gov/global-warm/148012.pdf" TargetMode="External"/><Relationship Id="rId4" Type="http://schemas.openxmlformats.org/officeDocument/2006/relationships/hyperlink" Target="http://dge.stanford.edu/labs/caldeiralab/Caldeira%20downloads/Teller_etal_LLNL236324_1999.pdf"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dx.doi.org/10.1098/rsta.2014.0065"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www.ncbi.nlm.nih.gov/pubmed/25404683" TargetMode="External"/><Relationship Id="rId4" Type="http://schemas.openxmlformats.org/officeDocument/2006/relationships/hyperlink" Target="http://www.ncbi.nlm.nih.gov/pmc/articles/PMC4240957/"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eb.archive.org/web/20100516222116/http:/silverliningproj.org/index.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eb.archive.org/web/20100514112444/http:/silverliningproj.org/contact.html" TargetMode="External"/><Relationship Id="rId5" Type="http://schemas.openxmlformats.org/officeDocument/2006/relationships/hyperlink" Target="http://web.archive.org/web/20100514105840/http:/silverliningproj.org/collaborators.html" TargetMode="External"/><Relationship Id="rId4" Type="http://schemas.openxmlformats.org/officeDocument/2006/relationships/hyperlink" Target="http://web.archive.org/web/20100514110044/http:/silverliningproj.org/research.html"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news.berkeley.edu/2015/12/14/does-the-paris-agreement-open-the-door-to-geoengineering/"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www.businessgreen.com/bg/news/2441233/academics-call-for-geoengineering-preparation-in-wake-of-paris-agreement-s-deadly-flaws" TargetMode="External"/><Relationship Id="rId5" Type="http://schemas.openxmlformats.org/officeDocument/2006/relationships/hyperlink" Target="http://www.bbc.com/news/science-environment-35109198" TargetMode="External"/><Relationship Id="rId4" Type="http://schemas.openxmlformats.org/officeDocument/2006/relationships/hyperlink" Target="http://www.slate.com/blogs/future_tense/2015/12/14/is_geoengineering_necessary_to_meet_paris_cop21_climate_temperature_goals.html"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climateviewer.org/3D/index.html?layersOn=MODIS_Terra_CorrectedReflectance_Bands367&amp;baseLayer=Dark%20Matter&amp;lat=-130.45279&amp;lon=37.51724&amp;zoom=1099418.71&amp;date=2013-01-30"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onlinelibrary.wiley.com/doi/10.1029/2009JD012650/abstract"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dtic.mil/cgi-bin/GetTRDoc?AD=ADA396143" TargetMode="External"/><Relationship Id="rId7" Type="http://schemas.openxmlformats.org/officeDocument/2006/relationships/hyperlink" Target="http://phys.org/news/2011-04-nanoparticles-biofuel.html"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bioline.org.br/pdf?st15211" TargetMode="External"/><Relationship Id="rId5" Type="http://schemas.openxmlformats.org/officeDocument/2006/relationships/hyperlink" Target="http://etd.lsu.edu/docs/available/etd-07132012-105303/unrestricted/SKarmakar_Disstn_final3.pdf" TargetMode="External"/><Relationship Id="rId4" Type="http://schemas.openxmlformats.org/officeDocument/2006/relationships/hyperlink" Target="http://www.psfvip10.unina.it/Ebook/web/papers/110_PSFVIP10.pdf"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eb.archive.org/web/20150906001353/http:/www.epa.gov/otaq/documents/aviation/us-ghg-endangerment-ip-9-3-14.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tic.mil/dtic/tr/fulltext/u2/006880.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1947_Cape_Sable_hurricane#Aftermath" TargetMode="External"/><Relationship Id="rId5" Type="http://schemas.openxmlformats.org/officeDocument/2006/relationships/hyperlink" Target="https://en.wikipedia.org/wiki/Project_Stormfury#Project_Cirrus" TargetMode="External"/><Relationship Id="rId4" Type="http://schemas.openxmlformats.org/officeDocument/2006/relationships/hyperlink" Target="http://en.wikipedia.org/wiki/Project_Cirr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Presented</a:t>
            </a:r>
            <a:r>
              <a:rPr lang="en-US" baseline="0" dirty="0" smtClean="0"/>
              <a:t> at G. Edward Griffin’s “Global Warming: an Inconvenient Lie”</a:t>
            </a:r>
          </a:p>
          <a:p>
            <a:pPr defTabSz="966612">
              <a:defRPr/>
            </a:pPr>
            <a:r>
              <a:rPr lang="en-US" dirty="0" smtClean="0"/>
              <a:t>http://inconvenientlie.com/</a:t>
            </a:r>
          </a:p>
          <a:p>
            <a:pPr defTabSz="966612">
              <a:defRPr/>
            </a:pPr>
            <a:endParaRPr lang="en-US" dirty="0" smtClean="0"/>
          </a:p>
          <a:p>
            <a:pPr defTabSz="966612">
              <a:defRPr/>
            </a:pPr>
            <a:r>
              <a:rPr lang="en-US" dirty="0" smtClean="0"/>
              <a:t>About Jim Lee: </a:t>
            </a:r>
          </a:p>
          <a:p>
            <a:pPr defTabSz="966612">
              <a:defRPr/>
            </a:pPr>
            <a:r>
              <a:rPr lang="en-US" dirty="0" smtClean="0"/>
              <a:t>https://climateviewer.com/rezn8d/</a:t>
            </a:r>
          </a:p>
          <a:p>
            <a:pPr defTabSz="966612">
              <a:defRPr/>
            </a:pPr>
            <a:endParaRPr lang="en-US" dirty="0" smtClean="0"/>
          </a:p>
          <a:p>
            <a:pPr defTabSz="966612">
              <a:defRPr/>
            </a:pPr>
            <a:r>
              <a:rPr lang="en-US" dirty="0" err="1" smtClean="0"/>
              <a:t>ClimateViewer</a:t>
            </a:r>
            <a:r>
              <a:rPr lang="en-US" dirty="0" smtClean="0"/>
              <a:t> 3D:</a:t>
            </a:r>
          </a:p>
          <a:p>
            <a:pPr defTabSz="966612">
              <a:defRPr/>
            </a:pPr>
            <a:r>
              <a:rPr lang="en-US" dirty="0" smtClean="0"/>
              <a:t>http://climateviewer.org/3D/</a:t>
            </a:r>
          </a:p>
          <a:p>
            <a:endParaRPr lang="en-US" dirty="0" smtClean="0"/>
          </a:p>
          <a:p>
            <a:r>
              <a:rPr lang="en-US" dirty="0" smtClean="0"/>
              <a:t>Reference Pages:</a:t>
            </a:r>
          </a:p>
          <a:p>
            <a:r>
              <a:rPr lang="en-US" dirty="0" smtClean="0"/>
              <a:t>https://climateviewer.com/geoengineering/</a:t>
            </a:r>
          </a:p>
          <a:p>
            <a:pPr defTabSz="966612">
              <a:defRPr/>
            </a:pPr>
            <a:r>
              <a:rPr lang="en-US" dirty="0" smtClean="0"/>
              <a:t>https://climateviewer.com/haarp/</a:t>
            </a:r>
          </a:p>
          <a:p>
            <a:pPr defTabSz="966612">
              <a:defRPr/>
            </a:pPr>
            <a:r>
              <a:rPr lang="en-US" dirty="0" smtClean="0"/>
              <a:t>https://climateviewer.com/chemtrails/</a:t>
            </a:r>
          </a:p>
          <a:p>
            <a:endParaRPr lang="en-US" dirty="0" smtClean="0"/>
          </a:p>
          <a:p>
            <a:r>
              <a:rPr lang="en-US" dirty="0" smtClean="0"/>
              <a:t>Weather Modification and Geoengineering Timeline:</a:t>
            </a:r>
          </a:p>
          <a:p>
            <a:pPr defTabSz="966612">
              <a:defRPr/>
            </a:pPr>
            <a:r>
              <a:rPr lang="en-US" dirty="0" smtClean="0"/>
              <a:t>http://climateviewer.org/geoengineering-timeline/  &gt; http://weathermodificationhistory.com/ (coming soon)</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a:t>
            </a:fld>
            <a:endParaRPr lang="en-US"/>
          </a:p>
        </p:txBody>
      </p:sp>
    </p:spTree>
    <p:extLst>
      <p:ext uri="{BB962C8B-B14F-4D97-AF65-F5344CB8AC3E}">
        <p14:creationId xmlns:p14="http://schemas.microsoft.com/office/powerpoint/2010/main" val="169344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https://en.wikipedia.org/wiki/Irving_P._Krick#Post-war_practice</a:t>
            </a:r>
          </a:p>
          <a:p>
            <a:r>
              <a:rPr lang="en-US" dirty="0" smtClean="0"/>
              <a:t>http://www.winterwatershedconference.org/presentations_2015/History%20of%20Cloud%20Seeding%20in%20AZ%20James%20Walter%20SRP%20Jan%2029%202015.pdf</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10</a:t>
            </a:fld>
            <a:endParaRPr lang="en-US"/>
          </a:p>
        </p:txBody>
      </p:sp>
    </p:spTree>
    <p:extLst>
      <p:ext uri="{BB962C8B-B14F-4D97-AF65-F5344CB8AC3E}">
        <p14:creationId xmlns:p14="http://schemas.microsoft.com/office/powerpoint/2010/main" val="329276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hlinkClick r:id="rId3"/>
              </a:rPr>
              <a:t>http://projecteuclid.org/euclid.bsmsp/1200513997</a:t>
            </a:r>
            <a:r>
              <a:rPr lang="en-US" sz="1300" dirty="0"/>
              <a:t> </a:t>
            </a:r>
            <a:endParaRPr lang="en-US" sz="1300" dirty="0" smtClean="0"/>
          </a:p>
          <a:p>
            <a:pPr defTabSz="966612">
              <a:defRPr/>
            </a:pPr>
            <a:r>
              <a:rPr lang="en-US" sz="1300" dirty="0" smtClean="0"/>
              <a:t>Randomized </a:t>
            </a:r>
            <a:r>
              <a:rPr lang="en-US" sz="1300" dirty="0"/>
              <a:t>cloud seeding in the United States. by Court, Arnold. Proceedings of the Fifth Berkeley Symposium on Mathematical Statistics and Probability, Volume 5: Weather Modification, 237–251, University of California Press, Berkeley, Calif., 1967.</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11</a:t>
            </a:fld>
            <a:endParaRPr lang="en-US"/>
          </a:p>
        </p:txBody>
      </p:sp>
    </p:spTree>
    <p:extLst>
      <p:ext uri="{BB962C8B-B14F-4D97-AF65-F5344CB8AC3E}">
        <p14:creationId xmlns:p14="http://schemas.microsoft.com/office/powerpoint/2010/main" val="244606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New Fuss Raised Over Jet Trails</a:t>
            </a:r>
          </a:p>
          <a:p>
            <a:pPr fontAlgn="t"/>
            <a:r>
              <a:rPr lang="en-US" sz="1300" dirty="0"/>
              <a:t>As you know our entire economy is dependent upon tourist trade, which is predicated on our bright sunshine and warm climate. Recently our sky has resembled a mob of exuberant sky riders performing an aerial circus. The ‘contrails’ are breaking down into a haze and creating a cloud-like appearance in the sky. The Air Force, so far, is flabbergasted.</a:t>
            </a:r>
          </a:p>
          <a:p>
            <a:pPr fontAlgn="t"/>
            <a:r>
              <a:rPr lang="en-US" sz="1300" dirty="0"/>
              <a:t>References</a:t>
            </a:r>
          </a:p>
          <a:p>
            <a:pPr fontAlgn="t"/>
            <a:r>
              <a:rPr lang="en-US" sz="1300" dirty="0">
                <a:hlinkClick r:id="rId3" tooltip="https://news.google.com/newspapers?id=TVNYAAAAIBAJ&amp;sjid=gfcDAAAAIBAJ&amp;pg=5643%2C1072397"/>
              </a:rPr>
              <a:t>https://news.google.com/newspapers?id=TVNYAAAAIBAJ&amp;sjid=gfcDAAAAIBAJ&amp;pg=5643%2C1072397</a:t>
            </a:r>
            <a:endParaRPr lang="en-US" sz="1300" dirty="0"/>
          </a:p>
          <a:p>
            <a:pPr fontAlgn="t"/>
            <a:r>
              <a:rPr lang="en-US" sz="1300" dirty="0">
                <a:hlinkClick r:id="rId4" tooltip="https://news.google.com/newspapers?nid=1338&amp;dat=19581206&amp;id=VwBYAAAAIBAJ&amp;sjid=FfcDAAAAIBAJ&amp;pg=6955%2C1632252&amp;hl=en"/>
              </a:rPr>
              <a:t>https://news.google.com/newspapers?nid=1338&amp;dat=19581206&amp;id=VwBYAAAAIBAJ&amp;sjid=FfcDAAAAIBAJ&amp;pg=6955%2C1632252&amp;hl=en</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12</a:t>
            </a:fld>
            <a:endParaRPr lang="en-US"/>
          </a:p>
        </p:txBody>
      </p:sp>
    </p:spTree>
    <p:extLst>
      <p:ext uri="{BB962C8B-B14F-4D97-AF65-F5344CB8AC3E}">
        <p14:creationId xmlns:p14="http://schemas.microsoft.com/office/powerpoint/2010/main" val="25759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https://news.google.com/newspapers?id=aghPAAAAIBAJ&amp;sjid=5gAEAAAAIBAJ&amp;pg=1805%2C1211324 </a:t>
            </a:r>
          </a:p>
          <a:p>
            <a:endParaRPr lang="en-US"/>
          </a:p>
        </p:txBody>
      </p:sp>
      <p:sp>
        <p:nvSpPr>
          <p:cNvPr id="4" name="Slide Number Placeholder 3"/>
          <p:cNvSpPr>
            <a:spLocks noGrp="1"/>
          </p:cNvSpPr>
          <p:nvPr>
            <p:ph type="sldNum" sz="quarter" idx="10"/>
          </p:nvPr>
        </p:nvSpPr>
        <p:spPr/>
        <p:txBody>
          <a:bodyPr/>
          <a:lstStyle/>
          <a:p>
            <a:fld id="{9F40C2A7-6C7B-425B-9763-46418AC4E0AE}" type="slidenum">
              <a:rPr lang="en-US" smtClean="0"/>
              <a:t>13</a:t>
            </a:fld>
            <a:endParaRPr lang="en-US"/>
          </a:p>
        </p:txBody>
      </p:sp>
    </p:spTree>
    <p:extLst>
      <p:ext uri="{BB962C8B-B14F-4D97-AF65-F5344CB8AC3E}">
        <p14:creationId xmlns:p14="http://schemas.microsoft.com/office/powerpoint/2010/main" val="383412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cloud seeding and lightning studies (forest fire prevention).</a:t>
            </a:r>
          </a:p>
          <a:p>
            <a:endParaRPr lang="en-US" sz="1300" dirty="0" smtClean="0">
              <a:hlinkClick r:id="rId3" tooltip="http://www.dtic.mil/dtic/tr/fulltext/u2/a952223.pdf"/>
            </a:endParaRPr>
          </a:p>
          <a:p>
            <a:r>
              <a:rPr lang="en-US" sz="1300" dirty="0" smtClean="0">
                <a:hlinkClick r:id="rId3" tooltip="http://www.dtic.mil/dtic/tr/fulltext/u2/a952223.pdf"/>
              </a:rPr>
              <a:t>http</a:t>
            </a:r>
            <a:r>
              <a:rPr lang="en-US" sz="1300" dirty="0">
                <a:hlinkClick r:id="rId3" tooltip="http://www.dtic.mil/dtic/tr/fulltext/u2/a952223.pdf"/>
              </a:rPr>
              <a:t>://www.dtic.mil/dtic/tr/fulltext/u2/a952223.pdf</a:t>
            </a:r>
            <a:endParaRPr lang="en-US" sz="1300" dirty="0"/>
          </a:p>
          <a:p>
            <a:r>
              <a:rPr lang="en-US" sz="1300" dirty="0">
                <a:hlinkClick r:id="rId4" tooltip="http://gao.justia.com/national-science-foundation/1972/5/cloud-seeding-activities-carried-out-in-the-united-states-under-programs-supported-by-the-federal-agencies-b-100063/B-100063-full-report.pdf"/>
              </a:rPr>
              <a:t>http://gao.justia.com/national-science-foundation/1972/5/cloud-seeding-activities-carried-out-in-the-united-states-under-programs-supported-by-the-federal-agencies-b-100063/B-100063-full-report.pdf</a:t>
            </a:r>
            <a:endParaRPr lang="en-US" sz="1300" dirty="0"/>
          </a:p>
          <a:p>
            <a:r>
              <a:rPr lang="en-US" sz="1300" dirty="0">
                <a:hlinkClick r:id="rId5" tooltip="http://journals.ametsoc.org/doi/pdf/10.1175/1520-0450(1967)006%3C0102%3ACSACTG%3E2.0.CO%3B2"/>
              </a:rPr>
              <a:t>http://journals.ametsoc.org/doi/pdf/10.1175/1520-0450(1967)006%3C0102%3ACSACTG%3E2.0.CO%3B2</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14</a:t>
            </a:fld>
            <a:endParaRPr lang="en-US"/>
          </a:p>
        </p:txBody>
      </p:sp>
    </p:spTree>
    <p:extLst>
      <p:ext uri="{BB962C8B-B14F-4D97-AF65-F5344CB8AC3E}">
        <p14:creationId xmlns:p14="http://schemas.microsoft.com/office/powerpoint/2010/main" val="252480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West Coast USA mountain cloud-seeding with Irving P. </a:t>
            </a:r>
            <a:r>
              <a:rPr lang="en-US" sz="1300" dirty="0" err="1"/>
              <a:t>Krick's</a:t>
            </a:r>
            <a:r>
              <a:rPr lang="en-US" sz="1300" dirty="0"/>
              <a:t> ground-based seeders</a:t>
            </a:r>
          </a:p>
          <a:p>
            <a:endParaRPr lang="en-US" sz="1300" dirty="0" smtClean="0">
              <a:hlinkClick r:id="rId3" tooltip="http://wrri.nmsu.edu/publish/watcon/proc17/Kahan.pdf"/>
            </a:endParaRPr>
          </a:p>
          <a:p>
            <a:r>
              <a:rPr lang="en-US" sz="1300" dirty="0" smtClean="0">
                <a:hlinkClick r:id="rId3" tooltip="http://wrri.nmsu.edu/publish/watcon/proc17/Kahan.pdf"/>
              </a:rPr>
              <a:t>http</a:t>
            </a:r>
            <a:r>
              <a:rPr lang="en-US" sz="1300" dirty="0">
                <a:hlinkClick r:id="rId3" tooltip="http://wrri.nmsu.edu/publish/watcon/proc17/Kahan.pdf"/>
              </a:rPr>
              <a:t>://wrri.nmsu.edu/publish/watcon/proc17/Kahan.pdf</a:t>
            </a:r>
            <a:endParaRPr lang="en-US" sz="1300" dirty="0"/>
          </a:p>
          <a:p>
            <a:r>
              <a:rPr lang="en-US" sz="1300" dirty="0">
                <a:hlinkClick r:id="rId4" tooltip="https://en.wikipedia.org/wiki/Irving_P._Krick#Post-war_practice"/>
              </a:rPr>
              <a:t>https://en.wikipedia.org/wiki/Irving_P._Krick#Post-war_practice</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15</a:t>
            </a:fld>
            <a:endParaRPr lang="en-US"/>
          </a:p>
        </p:txBody>
      </p:sp>
    </p:spTree>
    <p:extLst>
      <p:ext uri="{BB962C8B-B14F-4D97-AF65-F5344CB8AC3E}">
        <p14:creationId xmlns:p14="http://schemas.microsoft.com/office/powerpoint/2010/main" val="223208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tooltip="http://en.wikipedia.org/wiki/Project_West_Ford"/>
              </a:rPr>
              <a:t>http://en.wikipedia.org/wiki/Project_West_Ford</a:t>
            </a:r>
            <a:endParaRPr lang="en-US" sz="1300" dirty="0"/>
          </a:p>
          <a:p>
            <a:r>
              <a:rPr lang="en-US" sz="1300" dirty="0">
                <a:hlinkClick r:id="rId4" tooltip="http://space.skyrocket.de/doc_sdat/westford.htm"/>
              </a:rPr>
              <a:t>http://space.skyrocket.de/doc_sdat/westford.htm</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16</a:t>
            </a:fld>
            <a:endParaRPr lang="en-US"/>
          </a:p>
        </p:txBody>
      </p:sp>
    </p:spTree>
    <p:extLst>
      <p:ext uri="{BB962C8B-B14F-4D97-AF65-F5344CB8AC3E}">
        <p14:creationId xmlns:p14="http://schemas.microsoft.com/office/powerpoint/2010/main" val="355666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hlinkClick r:id="rId3" tooltip="http://www.aoml.noaa.gov/hrd/hrd_sub/sfury.html"/>
              </a:rPr>
              <a:t>https://climateviewer.com/2013/11/08/hurricane-hacking-battling-the-big-ones-with-project-stormfury/</a:t>
            </a:r>
          </a:p>
          <a:p>
            <a:r>
              <a:rPr lang="en-US" sz="1300" dirty="0" smtClean="0">
                <a:hlinkClick r:id="rId3" tooltip="http://www.aoml.noaa.gov/hrd/hrd_sub/sfury.html"/>
              </a:rPr>
              <a:t>http</a:t>
            </a:r>
            <a:r>
              <a:rPr lang="en-US" sz="1300" dirty="0">
                <a:hlinkClick r:id="rId3" tooltip="http://www.aoml.noaa.gov/hrd/hrd_sub/sfury.html"/>
              </a:rPr>
              <a:t>://www.aoml.noaa.gov/hrd/hrd_sub/sfury.html</a:t>
            </a:r>
            <a:endParaRPr lang="en-US" sz="1300" dirty="0"/>
          </a:p>
          <a:p>
            <a:r>
              <a:rPr lang="en-US" sz="1300" dirty="0">
                <a:hlinkClick r:id="rId4" tooltip="http://journals.ametsoc.org/doi/pdf/10.1175/1520-0477(1985)066%3C0505:PSASC%3E2.0.CO%3B2"/>
              </a:rPr>
              <a:t>http://journals.ametsoc.org/doi/pdf/10.1175/1520-0477(1985)066%3C0505:PSASC%3E2.0.CO%3B2</a:t>
            </a:r>
            <a:endParaRPr lang="en-US" sz="1300" dirty="0"/>
          </a:p>
          <a:p>
            <a:r>
              <a:rPr lang="en-US" sz="1300" dirty="0">
                <a:hlinkClick r:id="rId5" tooltip="http://www.thelivingmoon.com/45jack_files/03files/Project_Stormfury_NOAA.html"/>
              </a:rPr>
              <a:t>http://www.thelivingmoon.com/45jack_files/03files/Project_Stormfury_NOAA.html</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17</a:t>
            </a:fld>
            <a:endParaRPr lang="en-US"/>
          </a:p>
        </p:txBody>
      </p:sp>
    </p:spTree>
    <p:extLst>
      <p:ext uri="{BB962C8B-B14F-4D97-AF65-F5344CB8AC3E}">
        <p14:creationId xmlns:p14="http://schemas.microsoft.com/office/powerpoint/2010/main" val="355666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hlinkClick r:id="rId3" tooltip="http://www.sciencedirect.com/science/article/pii/0032063365901807"/>
              </a:rPr>
              <a:t>http</a:t>
            </a:r>
            <a:r>
              <a:rPr lang="en-US" sz="1300" dirty="0">
                <a:hlinkClick r:id="rId3" tooltip="http://www.sciencedirect.com/science/article/pii/0032063365901807"/>
              </a:rPr>
              <a:t>://www.sciencedirect.com/science/article/pii/0032063365901807</a:t>
            </a:r>
            <a:endParaRPr lang="en-US" sz="1300" dirty="0"/>
          </a:p>
          <a:p>
            <a:r>
              <a:rPr lang="en-US" sz="1300" dirty="0">
                <a:hlinkClick r:id="rId4" tooltip="http://www.igpp.ucla.edu/public/mkivelso/Publications/019-RS008i011p01035.pdf"/>
              </a:rPr>
              <a:t>http://www.igpp.ucla.edu/public/mkivelso/Publications/019-RS008i011p01035.pdf</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18</a:t>
            </a:fld>
            <a:endParaRPr lang="en-US"/>
          </a:p>
        </p:txBody>
      </p:sp>
    </p:spTree>
    <p:extLst>
      <p:ext uri="{BB962C8B-B14F-4D97-AF65-F5344CB8AC3E}">
        <p14:creationId xmlns:p14="http://schemas.microsoft.com/office/powerpoint/2010/main" val="27961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hlinkClick r:id="rId3" tooltip="http://www.igpp.ucla.edu/public/mkivelso/Publications/019-RS008i011p01035.pdf"/>
              </a:rPr>
              <a:t>http://www.igpp.ucla.edu/public/mkivelso/Publications/019-RS008i011p01035.pdf</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19</a:t>
            </a:fld>
            <a:endParaRPr lang="en-US"/>
          </a:p>
        </p:txBody>
      </p:sp>
    </p:spTree>
    <p:extLst>
      <p:ext uri="{BB962C8B-B14F-4D97-AF65-F5344CB8AC3E}">
        <p14:creationId xmlns:p14="http://schemas.microsoft.com/office/powerpoint/2010/main" val="3410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0C2A7-6C7B-425B-9763-46418AC4E0AE}" type="slidenum">
              <a:rPr lang="en-US" smtClean="0"/>
              <a:t>2</a:t>
            </a:fld>
            <a:endParaRPr lang="en-US"/>
          </a:p>
        </p:txBody>
      </p:sp>
    </p:spTree>
    <p:extLst>
      <p:ext uri="{BB962C8B-B14F-4D97-AF65-F5344CB8AC3E}">
        <p14:creationId xmlns:p14="http://schemas.microsoft.com/office/powerpoint/2010/main" val="471604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tooltip="http://www.nss.org/settlement/ssp/library/1978DOESPS-MilitaryImplications-Ozeroff.pdf"/>
              </a:rPr>
              <a:t>http://www.nss.org/settlement/ssp/library/1978DOESPS-MilitaryImplications-Ozeroff.pdf</a:t>
            </a:r>
            <a:endParaRPr lang="en-US" sz="1300" dirty="0"/>
          </a:p>
          <a:p>
            <a:r>
              <a:rPr lang="en-US" sz="1300" dirty="0">
                <a:hlinkClick r:id="rId4" tooltip="http://r3zn8d.files.wordpress.com/2012/01/1978doesps-militaryimplications-ozeroff.pdf"/>
              </a:rPr>
              <a:t>http://r3zn8d.files.wordpress.com/2012/01/1978doesps-militaryimplications-ozeroff.pdf</a:t>
            </a:r>
            <a:endParaRPr lang="en-US" sz="1300" dirty="0"/>
          </a:p>
          <a:p>
            <a:r>
              <a:rPr lang="en-US" sz="1300" dirty="0">
                <a:hlinkClick r:id="rId5" tooltip="http://climateviewer.com/2014/09/22/history-haarp-heating-holes-heaven/"/>
              </a:rPr>
              <a:t>https://climateviewer.com/2014/09/22/history-haarp-heating-holes-heaven/</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20</a:t>
            </a:fld>
            <a:endParaRPr lang="en-US"/>
          </a:p>
        </p:txBody>
      </p:sp>
    </p:spTree>
    <p:extLst>
      <p:ext uri="{BB962C8B-B14F-4D97-AF65-F5344CB8AC3E}">
        <p14:creationId xmlns:p14="http://schemas.microsoft.com/office/powerpoint/2010/main" val="563639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Illinois and New Jersey officials will not settle pollution suits against the nation’s major airlines out of court, despite Tuesday’s agreement between the airlines and the federal government to lean up the jet aircraft </a:t>
            </a:r>
            <a:r>
              <a:rPr lang="en-US" sz="1300" dirty="0" smtClean="0"/>
              <a:t>exhaust. The </a:t>
            </a:r>
            <a:r>
              <a:rPr lang="en-US" sz="1300" dirty="0"/>
              <a:t>government will tell the nation’s 43 commercial airlines Tuesday that they must end pollution of the skies with jet engine smoke by 1972 or face punitive legislation from Congress. Mainly at issue is the installation of a redesigned </a:t>
            </a:r>
            <a:r>
              <a:rPr lang="en-US" sz="1300" dirty="0" err="1"/>
              <a:t>combuster</a:t>
            </a:r>
            <a:r>
              <a:rPr lang="en-US" sz="1300" dirty="0"/>
              <a:t> – or burner can – on 3,000 existing commercial jet engines of one maker that reportedly account for 70 percent of all smoke pollution from airliners</a:t>
            </a:r>
            <a:r>
              <a:rPr lang="en-US" sz="1300" dirty="0" smtClean="0"/>
              <a:t>. … thus </a:t>
            </a:r>
            <a:r>
              <a:rPr lang="en-US" sz="1300" dirty="0"/>
              <a:t>the familiar “black belch” will be seen no more</a:t>
            </a:r>
            <a:r>
              <a:rPr lang="en-US" sz="1300" dirty="0" smtClean="0"/>
              <a:t>. A </a:t>
            </a:r>
            <a:r>
              <a:rPr lang="en-US" sz="1300" dirty="0"/>
              <a:t>jet air plane in one landing and takeoff drenches the environment with as much soot as 2,500 automobiles produce in a entire day… soot, gases of carbon monoxide, aldehydes (irritants in smog), hydrocarbons, and nitrogen oxides. 10,000 tons of particulate matter (three airports</a:t>
            </a:r>
            <a:r>
              <a:rPr lang="en-US" sz="1300" dirty="0" smtClean="0"/>
              <a:t>) </a:t>
            </a:r>
            <a:r>
              <a:rPr lang="en-US" sz="1300" dirty="0" smtClean="0">
                <a:hlinkClick r:id="rId3" tooltip="https://news.google.com/newspapers?nid=1982&amp;dat=19700121&amp;id=roJGAAAAIBAJ&amp;sjid=zywNAAAAIBAJ&amp;pg=2670%2C3106142&amp;hl=en"/>
              </a:rPr>
              <a:t>https</a:t>
            </a:r>
            <a:r>
              <a:rPr lang="en-US" sz="1300" dirty="0">
                <a:hlinkClick r:id="rId3" tooltip="https://news.google.com/newspapers?nid=1982&amp;dat=19700121&amp;id=roJGAAAAIBAJ&amp;sjid=zywNAAAAIBAJ&amp;pg=2670%2C3106142&amp;hl=en"/>
              </a:rPr>
              <a:t>://news.google.com/newspapers?nid=1982&amp;dat=19700121&amp;id=roJGAAAAIBAJ&amp;sjid=zywNAAAAIBAJ&amp;pg=2670%2C3106142&amp;hl=en</a:t>
            </a:r>
            <a:endParaRPr lang="en-US" sz="1300" dirty="0"/>
          </a:p>
          <a:p>
            <a:r>
              <a:rPr lang="en-US" sz="1300" dirty="0">
                <a:hlinkClick r:id="rId4" tooltip="https://news.google.com/newspapers?nid=888&amp;dat=19700119&amp;id=DUtSAAAAIBAJ&amp;sjid=1XsDAAAAIBAJ&amp;pg=6939%2C7171728&amp;hl=en"/>
              </a:rPr>
              <a:t>https://</a:t>
            </a:r>
            <a:r>
              <a:rPr lang="en-US" sz="1300" dirty="0" smtClean="0">
                <a:hlinkClick r:id="rId4" tooltip="https://news.google.com/newspapers?nid=888&amp;dat=19700119&amp;id=DUtSAAAAIBAJ&amp;sjid=1XsDAAAAIBAJ&amp;pg=6939%2C7171728&amp;hl=en"/>
              </a:rPr>
              <a:t>news.google.com/newspapers?nid=888&amp;dat=19700119&amp;id=DUtSAAAAIBAJ&amp;sjid=1XsDAAAAIBAJ&amp;pg=6939%2C7171728&amp;hl=en</a:t>
            </a:r>
            <a:endParaRPr lang="en-US" sz="1300" dirty="0" smtClean="0"/>
          </a:p>
          <a:p>
            <a:r>
              <a:rPr lang="en-US" sz="1300" dirty="0" smtClean="0">
                <a:hlinkClick r:id="rId5" tooltip="https://news.google.com/newspapers?nid=1298&amp;dat=19720912&amp;id=M3MQAAAAIBAJ&amp;sjid=R4sDAAAAIBAJ&amp;pg=7178%2C1305490&amp;hl=en"/>
              </a:rPr>
              <a:t>https</a:t>
            </a:r>
            <a:r>
              <a:rPr lang="en-US" sz="1300" dirty="0">
                <a:hlinkClick r:id="rId5" tooltip="https://news.google.com/newspapers?nid=1298&amp;dat=19720912&amp;id=M3MQAAAAIBAJ&amp;sjid=R4sDAAAAIBAJ&amp;pg=7178%2C1305490&amp;hl=en"/>
              </a:rPr>
              <a:t>://news.google.com/newspapers?nid=1298&amp;dat=19720912&amp;id=M3MQAAAAIBAJ&amp;sjid=R4sDAAAAIBAJ&amp;pg=7178%2C1305490&amp;hl=en</a:t>
            </a:r>
            <a:endParaRPr lang="en-US" sz="1300" dirty="0"/>
          </a:p>
          <a:p>
            <a:r>
              <a:rPr lang="en-US" sz="1300" dirty="0">
                <a:hlinkClick r:id="rId6" tooltip="https://news.google.com/newspapers?nid=1964&amp;dat=19710917&amp;id=GMUiAAAAIBAJ&amp;sjid=WrcFAAAAIBAJ&amp;pg=806%2C244201&amp;hl=en"/>
              </a:rPr>
              <a:t>https://news.google.com/newspapers?nid=1964&amp;dat=19710917&amp;id=GMUiAAAAIBAJ&amp;sjid=WrcFAAAAIBAJ&amp;pg=806%2C244201&amp;hl=en</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21</a:t>
            </a:fld>
            <a:endParaRPr lang="en-US"/>
          </a:p>
        </p:txBody>
      </p:sp>
    </p:spTree>
    <p:extLst>
      <p:ext uri="{BB962C8B-B14F-4D97-AF65-F5344CB8AC3E}">
        <p14:creationId xmlns:p14="http://schemas.microsoft.com/office/powerpoint/2010/main" val="2772616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it rain on ‘</a:t>
            </a:r>
            <a:r>
              <a:rPr lang="en-US" dirty="0" err="1" smtClean="0"/>
              <a:t>em</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22</a:t>
            </a:fld>
            <a:endParaRPr lang="en-US"/>
          </a:p>
        </p:txBody>
      </p:sp>
    </p:spTree>
    <p:extLst>
      <p:ext uri="{BB962C8B-B14F-4D97-AF65-F5344CB8AC3E}">
        <p14:creationId xmlns:p14="http://schemas.microsoft.com/office/powerpoint/2010/main" val="3712743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smtClean="0">
                <a:effectLst/>
              </a:rPr>
              <a:t>The following information about the 3 WC-130A aircraft comes from Tom Robison's on line article </a:t>
            </a:r>
            <a:r>
              <a:rPr lang="en-US" b="1" i="1" u="sng" dirty="0" smtClean="0">
                <a:effectLst/>
                <a:hlinkClick r:id="rId3" tooltip="Open Tom Robison's Article in new window"/>
              </a:rPr>
              <a:t>WHISKEY CHARLIE</a:t>
            </a:r>
            <a:r>
              <a:rPr lang="en-US" b="1" dirty="0" smtClean="0">
                <a:effectLst/>
              </a:rPr>
              <a:t>.  </a:t>
            </a:r>
            <a:r>
              <a:rPr lang="en-US" dirty="0" smtClean="0">
                <a:effectLst/>
              </a:rPr>
              <a:t>Tom is a former Met/ARE troop with both the 55th and 54th WRS.  He is probably the foremost authority on all things WC-130, and most things dealing with weather reconnaissance (including atmospheric sampling).</a:t>
            </a:r>
          </a:p>
          <a:p>
            <a:pPr fontAlgn="t"/>
            <a:r>
              <a:rPr lang="en-US" dirty="0" smtClean="0">
                <a:effectLst/>
              </a:rPr>
              <a:t/>
            </a:r>
            <a:br>
              <a:rPr lang="en-US" dirty="0" smtClean="0">
                <a:effectLst/>
              </a:rPr>
            </a:br>
            <a:r>
              <a:rPr lang="en-US" dirty="0" smtClean="0">
                <a:effectLst/>
              </a:rPr>
              <a:t>"Few aviation writers and historians seem to be aware that there were three WC-130As. These three were originally trash-haulers, borrowed from TAC in late 1966 for use in Operation "Popeye", the rain-making mission in Southeast Asia, set to begin the following year. The intent of the mission was to create enough year-round rain to keep the Ho Chi Minh trails impassable with mud. Tests were conducted over Laos in 1966, and the operational missions began in March of 1967 from </a:t>
            </a:r>
            <a:r>
              <a:rPr lang="en-US" dirty="0" err="1" smtClean="0">
                <a:effectLst/>
              </a:rPr>
              <a:t>Udorn</a:t>
            </a:r>
            <a:r>
              <a:rPr lang="en-US" dirty="0" smtClean="0">
                <a:effectLst/>
              </a:rPr>
              <a:t> RTAFB, Thailand. They were flown by crews of the 54th WRS, rotated on a regular basis from Guam. In addition, 54th crews were sometimes called upon to conduct synoptic weather reconnaissance from </a:t>
            </a:r>
            <a:r>
              <a:rPr lang="en-US" dirty="0" err="1" smtClean="0">
                <a:effectLst/>
              </a:rPr>
              <a:t>Udorn</a:t>
            </a:r>
            <a:r>
              <a:rPr lang="en-US" dirty="0" smtClean="0">
                <a:effectLst/>
              </a:rPr>
              <a:t> over various areas of Southeast Asia, out to and including the Bay of Bengal.</a:t>
            </a:r>
          </a:p>
          <a:p>
            <a:pPr fontAlgn="t"/>
            <a:endParaRPr lang="en-US" dirty="0" smtClean="0">
              <a:effectLst/>
            </a:endParaRPr>
          </a:p>
          <a:p>
            <a:pPr fontAlgn="t"/>
            <a:r>
              <a:rPr lang="en-US" dirty="0" smtClean="0">
                <a:effectLst/>
              </a:rPr>
              <a:t>The A-models were modified for weather reconnaissance, probably at WRAMA, with the AN/AMR-1 system. They were not configured for atmospheric sampling. Two were kept at </a:t>
            </a:r>
            <a:r>
              <a:rPr lang="en-US" dirty="0" err="1" smtClean="0">
                <a:effectLst/>
              </a:rPr>
              <a:t>Udorn</a:t>
            </a:r>
            <a:r>
              <a:rPr lang="en-US" dirty="0" smtClean="0">
                <a:effectLst/>
              </a:rPr>
              <a:t>, with the third rotating to and from Guam for maintenance, repair, and crew changes, from June 1967 through late 1970. When the third one was not </a:t>
            </a:r>
            <a:r>
              <a:rPr lang="en-US" dirty="0" err="1" smtClean="0">
                <a:effectLst/>
              </a:rPr>
              <a:t>enroute</a:t>
            </a:r>
            <a:r>
              <a:rPr lang="en-US" dirty="0" smtClean="0">
                <a:effectLst/>
              </a:rPr>
              <a:t> to/from Thailand, it was used for normal weather reconnaissance activities from Guam. In late 1970 the A's were replaced with three 1958 B-models, and the rain-making mission continued through mid-1972 with whichever B- or E-models were available from the 54th. After re-conversion to transport, the A's were transferred to Air Force Reserve units. During their brief stint as rain-makers, they flew a total of 1435 "combat" sorties, and it is reported that at least one of them received battle damage. All three A-models wore the standard Southeast Asia camouflage colors and markings, but with no unit designations of any kind. In 1973, 56-0519 was given or loaned to the South Vietnamese Air Force, and it became one of the spoils of war on April 30, 1975. The last reliable sighting was in April of 1999, which reported her corroded and derelict at Tan Son </a:t>
            </a:r>
            <a:r>
              <a:rPr lang="en-US" dirty="0" err="1" smtClean="0">
                <a:effectLst/>
              </a:rPr>
              <a:t>Nhut</a:t>
            </a:r>
            <a:r>
              <a:rPr lang="en-US" dirty="0" smtClean="0">
                <a:effectLst/>
              </a:rPr>
              <a:t> Airport, Ho Chi Minh City.“</a:t>
            </a:r>
          </a:p>
          <a:p>
            <a:pPr fontAlgn="t"/>
            <a:r>
              <a:rPr lang="en-US" dirty="0" smtClean="0">
                <a:effectLst/>
              </a:rPr>
              <a:t>http://www.awra.us/gallery-jan05.htm</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23</a:t>
            </a:fld>
            <a:endParaRPr lang="en-US"/>
          </a:p>
        </p:txBody>
      </p:sp>
    </p:spTree>
    <p:extLst>
      <p:ext uri="{BB962C8B-B14F-4D97-AF65-F5344CB8AC3E}">
        <p14:creationId xmlns:p14="http://schemas.microsoft.com/office/powerpoint/2010/main" val="277248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PICTURED: The Cold Cloud Modification System, successfully used in cold-fog mitigation; China Lake was for many years a world leader in weather modification for drought relief (GROMET), hurricane abatement (Cyclops, </a:t>
            </a:r>
            <a:r>
              <a:rPr lang="en-US" sz="1300" dirty="0" err="1"/>
              <a:t>Stormfury</a:t>
            </a:r>
            <a:r>
              <a:rPr lang="en-US" sz="1300" dirty="0"/>
              <a:t>), fog abatement (Foggy Cloud), and rainfall enhancement for military purposes (Project Popeye).</a:t>
            </a:r>
          </a:p>
          <a:p>
            <a:endParaRPr lang="en-US" sz="1300" dirty="0"/>
          </a:p>
          <a:p>
            <a:r>
              <a:rPr lang="en-US" sz="1300" dirty="0"/>
              <a:t>References</a:t>
            </a:r>
          </a:p>
          <a:p>
            <a:r>
              <a:rPr lang="en-US" sz="1300" dirty="0">
                <a:hlinkClick r:id="rId3" tooltip="http://en.wikipedia.org/wiki/Operation_Popeye"/>
              </a:rPr>
              <a:t>http://en.wikipedia.org/wiki/Operation_Popeye</a:t>
            </a:r>
            <a:endParaRPr lang="en-US" sz="1300" dirty="0"/>
          </a:p>
          <a:p>
            <a:r>
              <a:rPr lang="en-US" sz="1300" dirty="0">
                <a:hlinkClick r:id="rId4" tooltip="http://www.awra.us/gallery-jan05.htm"/>
              </a:rPr>
              <a:t>http://www.awra.us/gallery-jan05.htm</a:t>
            </a:r>
            <a:endParaRPr lang="en-US" sz="1300" dirty="0"/>
          </a:p>
        </p:txBody>
      </p:sp>
      <p:sp>
        <p:nvSpPr>
          <p:cNvPr id="4" name="Slide Number Placeholder 3"/>
          <p:cNvSpPr>
            <a:spLocks noGrp="1"/>
          </p:cNvSpPr>
          <p:nvPr>
            <p:ph type="sldNum" sz="quarter" idx="10"/>
          </p:nvPr>
        </p:nvSpPr>
        <p:spPr/>
        <p:txBody>
          <a:bodyPr/>
          <a:lstStyle/>
          <a:p>
            <a:fld id="{9F40C2A7-6C7B-425B-9763-46418AC4E0AE}" type="slidenum">
              <a:rPr lang="en-US" smtClean="0"/>
              <a:t>24</a:t>
            </a:fld>
            <a:endParaRPr lang="en-US"/>
          </a:p>
        </p:txBody>
      </p:sp>
    </p:spTree>
    <p:extLst>
      <p:ext uri="{BB962C8B-B14F-4D97-AF65-F5344CB8AC3E}">
        <p14:creationId xmlns:p14="http://schemas.microsoft.com/office/powerpoint/2010/main" val="277248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Operation Popeye first came to public light in March 1971, when reporter Jack Anderson published a story based on a secret 1967 memo from the Joint Chiefs of Staff to President Johnson. The memo read:  “Laos operations – Continue as at present plus Pop Eye to reduce the </a:t>
            </a:r>
            <a:r>
              <a:rPr lang="en-US" sz="1300" dirty="0" err="1"/>
              <a:t>trafficability</a:t>
            </a:r>
            <a:r>
              <a:rPr lang="en-US" sz="1300" dirty="0"/>
              <a:t> [sic] along infiltration routes &amp; Authorization requested to implement operational phase of weather modification process previously successful tested and evaluated in some area</a:t>
            </a:r>
            <a:r>
              <a:rPr lang="en-US" sz="1300" dirty="0" smtClean="0"/>
              <a:t>”. (</a:t>
            </a:r>
            <a:r>
              <a:rPr lang="en-US" sz="1300" dirty="0"/>
              <a:t>US Senate, Subcommittee on Oceans and International Environment; 26 July 1972; p. 5</a:t>
            </a:r>
            <a:r>
              <a:rPr lang="en-US" sz="1300" dirty="0" smtClean="0"/>
              <a:t>). </a:t>
            </a:r>
            <a:r>
              <a:rPr lang="en-US" sz="1300" dirty="0" err="1" smtClean="0"/>
              <a:t>Mr</a:t>
            </a:r>
            <a:r>
              <a:rPr lang="en-US" sz="1300" dirty="0" smtClean="0"/>
              <a:t> </a:t>
            </a:r>
            <a:r>
              <a:rPr lang="en-US" sz="1300" dirty="0"/>
              <a:t>DOOLIN: I speak in a personal capacity and not in my official capacity, Mr. Chairman. I have been in this job for 5 years, and I didn't have this clearance even though Southeast Asia is in my area of responsibility in the Office of the Secretary of Defense. The first I learned of it was, as the result of a Jack Anderson column, and I made inquiries at the time - simply for my own edification</a:t>
            </a:r>
            <a:r>
              <a:rPr lang="en-US" sz="1300" dirty="0" smtClean="0"/>
              <a:t>... [</a:t>
            </a:r>
            <a:r>
              <a:rPr lang="en-US" sz="1300" dirty="0"/>
              <a:t>US Senate, Subcommittee on Oceans and International Environment; 20 March 1972; p. 111]</a:t>
            </a:r>
          </a:p>
          <a:p>
            <a:r>
              <a:rPr lang="en-US" sz="1300" dirty="0"/>
              <a:t>https://climateviewer.files.wordpress.com/2016/11/top-secret-hearings-before-the-subcommittee-on-oceans-and-international-environment-march-20-1974-enmod.pdf</a:t>
            </a:r>
          </a:p>
          <a:p>
            <a:r>
              <a:rPr lang="en-US" sz="1300" dirty="0" smtClean="0"/>
              <a:t>https</a:t>
            </a:r>
            <a:r>
              <a:rPr lang="en-US" sz="1300" dirty="0"/>
              <a:t>://en.wikipedia.org/wiki/Jack_Anderson_(columnist</a:t>
            </a:r>
            <a:r>
              <a:rPr lang="en-US" sz="1300" dirty="0" smtClean="0"/>
              <a:t>) - https</a:t>
            </a:r>
            <a:r>
              <a:rPr lang="en-US" sz="1300" dirty="0"/>
              <a:t>://</a:t>
            </a:r>
            <a:r>
              <a:rPr lang="en-US" sz="1300" dirty="0" smtClean="0"/>
              <a:t>en.wikipedia.org/wiki/Claiborne_Pell - http</a:t>
            </a:r>
            <a:r>
              <a:rPr lang="en-US" sz="1300" dirty="0"/>
              <a:t>://www.nbcnews.com/id/39157420/ns/politics/t/nixon-plot-against-newspaper-columnist-detailed/</a:t>
            </a:r>
          </a:p>
        </p:txBody>
      </p:sp>
      <p:sp>
        <p:nvSpPr>
          <p:cNvPr id="4" name="Slide Number Placeholder 3"/>
          <p:cNvSpPr>
            <a:spLocks noGrp="1"/>
          </p:cNvSpPr>
          <p:nvPr>
            <p:ph type="sldNum" sz="quarter" idx="10"/>
          </p:nvPr>
        </p:nvSpPr>
        <p:spPr/>
        <p:txBody>
          <a:bodyPr/>
          <a:lstStyle/>
          <a:p>
            <a:fld id="{9F40C2A7-6C7B-425B-9763-46418AC4E0AE}" type="slidenum">
              <a:rPr lang="en-US" smtClean="0"/>
              <a:t>25</a:t>
            </a:fld>
            <a:endParaRPr lang="en-US"/>
          </a:p>
        </p:txBody>
      </p:sp>
    </p:spTree>
    <p:extLst>
      <p:ext uri="{BB962C8B-B14F-4D97-AF65-F5344CB8AC3E}">
        <p14:creationId xmlns:p14="http://schemas.microsoft.com/office/powerpoint/2010/main" val="277248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0C2A7-6C7B-425B-9763-46418AC4E0AE}" type="slidenum">
              <a:rPr lang="en-US" smtClean="0"/>
              <a:t>26</a:t>
            </a:fld>
            <a:endParaRPr lang="en-US"/>
          </a:p>
        </p:txBody>
      </p:sp>
    </p:spTree>
    <p:extLst>
      <p:ext uri="{BB962C8B-B14F-4D97-AF65-F5344CB8AC3E}">
        <p14:creationId xmlns:p14="http://schemas.microsoft.com/office/powerpoint/2010/main" val="12259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i="1" dirty="0"/>
              <a:t>Laird wasn’t the only official whose 1972 weather modification testimony was untruthful. </a:t>
            </a:r>
            <a:r>
              <a:rPr lang="en-US" sz="1300" i="1" dirty="0" smtClean="0"/>
              <a:t>Benjamin </a:t>
            </a:r>
            <a:r>
              <a:rPr lang="en-US" sz="1300" i="1" dirty="0"/>
              <a:t>Forman, a senior Department of Defense lawyer, reiterated Laird’s denial later that year: </a:t>
            </a:r>
            <a:r>
              <a:rPr lang="en-US" sz="1300" b="1" i="1" dirty="0"/>
              <a:t>“We have not, as Secretary Laird has previously said, ever engaged in weather modification activities in Northern Vietnam.”</a:t>
            </a:r>
            <a:r>
              <a:rPr lang="en-US" sz="1300" i="1" dirty="0"/>
              <a:t>  </a:t>
            </a:r>
            <a:r>
              <a:rPr lang="en-US" sz="1300" i="1" dirty="0" smtClean="0"/>
              <a:t>At </a:t>
            </a:r>
            <a:r>
              <a:rPr lang="en-US" sz="1300" i="1" dirty="0"/>
              <a:t>the same hearing, the Deputy Director of the US Arms Control and Disarmament Agency had similar difficulties. Asked by Senator Pell if rainmaking projects had been approved by Laos and Thailand, Philip Farley replied: </a:t>
            </a:r>
            <a:r>
              <a:rPr lang="en-US" sz="1300" b="1" i="1" dirty="0"/>
              <a:t>“I don’t wish even to admit, sir, that there were such projects</a:t>
            </a:r>
            <a:r>
              <a:rPr lang="en-US" sz="1300" b="1" i="1" dirty="0" smtClean="0"/>
              <a:t>.” </a:t>
            </a:r>
            <a:r>
              <a:rPr lang="en-US" sz="1300" dirty="0" smtClean="0">
                <a:hlinkClick r:id="rId3"/>
              </a:rPr>
              <a:t>http</a:t>
            </a:r>
            <a:r>
              <a:rPr lang="en-US" sz="1300" dirty="0">
                <a:hlinkClick r:id="rId3"/>
              </a:rPr>
              <a:t>://web.archive.org/web/20120910101837/http://www.sunshine-project.org/enmod/US_Congr.html</a:t>
            </a:r>
            <a:r>
              <a:rPr lang="en-US" sz="1300" dirty="0"/>
              <a:t> – The Limits of Inside Pressure: The US Congress Role in ENMOD, by The Sunshine Project. Retrieved 2012.</a:t>
            </a:r>
          </a:p>
          <a:p>
            <a:r>
              <a:rPr lang="en-US" sz="1300" dirty="0"/>
              <a:t>https://climateviewer.com/2016/01/22/1978-enmod-convention-on-the-prohibition-of-military-and-other-hostile-use-of-environmental-modification-techniques/ </a:t>
            </a:r>
          </a:p>
          <a:p>
            <a:r>
              <a:rPr lang="en-US" sz="1300" dirty="0" smtClean="0"/>
              <a:t>[</a:t>
            </a:r>
            <a:r>
              <a:rPr lang="en-US" sz="1300" dirty="0"/>
              <a:t>US Senate, Subcommittee on Oceans and International Environment; 26 July 1972</a:t>
            </a:r>
            <a:r>
              <a:rPr lang="en-US" sz="1300" dirty="0" smtClean="0"/>
              <a:t>] REFERENCE </a:t>
            </a:r>
            <a:r>
              <a:rPr lang="en-US" sz="1300" dirty="0"/>
              <a:t>MISSING… FILE </a:t>
            </a:r>
            <a:r>
              <a:rPr lang="en-US" sz="1300" dirty="0" smtClean="0"/>
              <a:t>NEEDED </a:t>
            </a:r>
            <a:r>
              <a:rPr lang="en-US" sz="1300" dirty="0" smtClean="0"/>
              <a:t>– CLASSIFIED </a:t>
            </a:r>
          </a:p>
          <a:p>
            <a:r>
              <a:rPr lang="en-US" sz="1300" dirty="0" smtClean="0"/>
              <a:t>[</a:t>
            </a:r>
            <a:r>
              <a:rPr lang="en-US" sz="1300" dirty="0"/>
              <a:t>US Senate, Subcommittee on Oceans and International Environment; January 25, March 20, 1972]</a:t>
            </a:r>
          </a:p>
          <a:p>
            <a:r>
              <a:rPr lang="en-US" sz="1300" dirty="0"/>
              <a:t>https://</a:t>
            </a:r>
            <a:r>
              <a:rPr lang="en-US" sz="1300" dirty="0" smtClean="0"/>
              <a:t>climateviewer.files.wordpress.com/2016/11/top-secret-hearings-before-the-subcommittee-on-oceans-and-international-environment-march-20-1974-enmod.pdf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https://www.scribd.com/document/332402260/TOP-SECRET-Hearings-Before-the-Subcommittee-on-Oceans-and-International-Environment-March-20-1974-ENMOD</a:t>
            </a:r>
            <a:endParaRPr lang="en-US" sz="1400" dirty="0" smtClean="0"/>
          </a:p>
          <a:p>
            <a:r>
              <a:rPr lang="en-US" sz="1300" dirty="0" smtClean="0"/>
              <a:t>HEARINGS </a:t>
            </a:r>
            <a:r>
              <a:rPr lang="en-US" sz="1300" dirty="0"/>
              <a:t>BEFORE THE SUBCOMMITTEE ON OCEANS AND INTERNATIONAL ENVIRONMENT OF THE COMMITTEE ON FOREIGN RELATIONS UNITED STATES SENANTE NINETY-THIRD CONGRESS SECOND SESSION ON THE NEED FOR AN INTERNATIONAL AGREEMENT PROHIBITING THE USE OF ENVIRONMENTAL AND GEOPHYSICAL MODIFICATION AS WEAPONS OF WAR AND BRIEFING ON DEPARTMENT OF DEFENSE WEATHER MODIFICATION ACTIVITY JANUARY 25 AND MARCH 20, 1974 [Top Secret hearing held on March 20, 1974; made public on May 19, 1974] Printed for the use of the Committee on Foreign Relations US GOVERNMENT PRINTING OFFICE PDF obtained from http://www.vietnam.ttu.edu/virtualarchive/items.php?item=2390601002 in three parts. Combined by Jim Lee of </a:t>
            </a:r>
            <a:r>
              <a:rPr lang="en-US" sz="1300" dirty="0" err="1"/>
              <a:t>ClimateViewer</a:t>
            </a:r>
            <a:r>
              <a:rPr lang="en-US" sz="1300" dirty="0"/>
              <a:t> News https://climateviewer.com/ and uploaded to </a:t>
            </a:r>
            <a:r>
              <a:rPr lang="en-US" sz="1300" dirty="0" err="1"/>
              <a:t>Scribd</a:t>
            </a:r>
            <a:r>
              <a:rPr lang="en-US" sz="1300" dirty="0"/>
              <a:t> for public domain consumption</a:t>
            </a:r>
            <a:r>
              <a:rPr lang="en-US" sz="1300" dirty="0" smtClean="0"/>
              <a:t>. </a:t>
            </a:r>
          </a:p>
        </p:txBody>
      </p:sp>
      <p:sp>
        <p:nvSpPr>
          <p:cNvPr id="4" name="Slide Number Placeholder 3"/>
          <p:cNvSpPr>
            <a:spLocks noGrp="1"/>
          </p:cNvSpPr>
          <p:nvPr>
            <p:ph type="sldNum" sz="quarter" idx="10"/>
          </p:nvPr>
        </p:nvSpPr>
        <p:spPr/>
        <p:txBody>
          <a:bodyPr/>
          <a:lstStyle/>
          <a:p>
            <a:fld id="{9F40C2A7-6C7B-425B-9763-46418AC4E0AE}" type="slidenum">
              <a:rPr lang="en-US" smtClean="0"/>
              <a:t>27</a:t>
            </a:fld>
            <a:endParaRPr lang="en-US"/>
          </a:p>
        </p:txBody>
      </p:sp>
    </p:spTree>
    <p:extLst>
      <p:ext uri="{BB962C8B-B14F-4D97-AF65-F5344CB8AC3E}">
        <p14:creationId xmlns:p14="http://schemas.microsoft.com/office/powerpoint/2010/main" val="95023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hlinkClick r:id="rId3"/>
              </a:rPr>
              <a:t>http://www.gpo.gov/fdsys/pkg/STATUTE-85/pdf/STATUTE-85-Pg735.pdf</a:t>
            </a:r>
            <a:r>
              <a:rPr lang="en-US" sz="1300" dirty="0"/>
              <a:t> – </a:t>
            </a:r>
            <a:r>
              <a:rPr lang="en-US" sz="1300" dirty="0">
                <a:hlinkClick r:id="rId4"/>
              </a:rPr>
              <a:t>http://web.archive.org/web/20130118170030/http://uscode.house.gov/download/pls/15C9A.txt</a:t>
            </a:r>
            <a:r>
              <a:rPr lang="en-US" sz="1300" dirty="0"/>
              <a:t> – Public Law 92-205, Sec. 1, Dec. 18, 1971, 85 Stat. 735</a:t>
            </a:r>
          </a:p>
          <a:p>
            <a:pPr fontAlgn="base"/>
            <a:r>
              <a:rPr lang="en-US" sz="1300" dirty="0">
                <a:hlinkClick r:id="rId5"/>
              </a:rPr>
              <a:t>http://cfr.regstoday.com/15cfr908.aspx</a:t>
            </a:r>
            <a:r>
              <a:rPr lang="en-US" sz="1300" dirty="0"/>
              <a:t> – 15 CFR 908 — “Maintaining Records and Submitting Reports on Weather Modification Activities”</a:t>
            </a:r>
          </a:p>
          <a:p>
            <a:pPr fontAlgn="base"/>
            <a:r>
              <a:rPr lang="en-US" sz="1300" dirty="0">
                <a:hlinkClick r:id="rId6"/>
              </a:rPr>
              <a:t>http://web.archive.org/web/20121119043808/http://www.corporateservices.noaa.gov/~noaaforms/eforms/nf17-4.pdf</a:t>
            </a:r>
            <a:r>
              <a:rPr lang="en-US" sz="1300" dirty="0"/>
              <a:t> – NOAA Form 17-4 “Initial Report on Weather Modification Activities” Expired 2008</a:t>
            </a:r>
          </a:p>
          <a:p>
            <a:pPr fontAlgn="base"/>
            <a:r>
              <a:rPr lang="en-US" sz="1300" dirty="0">
                <a:hlinkClick r:id="rId7"/>
              </a:rPr>
              <a:t>http://web.archive.org/web/20130218182517/http://www.corporateservices.noaa.gov/~noaaforms/eforms/nf17-4a.pdf</a:t>
            </a:r>
            <a:r>
              <a:rPr lang="en-US" sz="1300" dirty="0"/>
              <a:t> – NOAA Form 17-4a “Interim Activity Reports and Final Report” Expired 2007</a:t>
            </a:r>
          </a:p>
          <a:p>
            <a:pPr fontAlgn="base"/>
            <a:r>
              <a:rPr lang="en-US" sz="1300" dirty="0">
                <a:hlinkClick r:id="rId8"/>
              </a:rPr>
              <a:t>http://www.gpo.gov/fdsys/pkg/STATUTE-90/pdf/STATUTE-90-Pg2359.pdf</a:t>
            </a:r>
            <a:r>
              <a:rPr lang="en-US" sz="1300" dirty="0"/>
              <a:t>  Public Law 94-490 94th Congress “AN ACT To authorize and direct </a:t>
            </a:r>
            <a:r>
              <a:rPr lang="en-US" sz="1300" dirty="0" err="1"/>
              <a:t>tlie</a:t>
            </a:r>
            <a:r>
              <a:rPr lang="en-US" sz="1300" dirty="0"/>
              <a:t> Secretary of Commerce to develop a national policy on weather modification, and for other purposes” 1976</a:t>
            </a:r>
          </a:p>
          <a:p>
            <a:pPr fontAlgn="base"/>
            <a:r>
              <a:rPr lang="en-US" sz="1300" dirty="0">
                <a:hlinkClick r:id="rId9"/>
              </a:rPr>
              <a:t>https://www.law.cornell.edu/uscode/text/15/chapter-9A</a:t>
            </a:r>
            <a:r>
              <a:rPr lang="en-US" sz="1300" dirty="0"/>
              <a:t> – 15 U.S. Code Chapter 9A – “Weather Modification Activities or Attempts; Reporting Requirement”</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28</a:t>
            </a:fld>
            <a:endParaRPr lang="en-US"/>
          </a:p>
        </p:txBody>
      </p:sp>
    </p:spTree>
    <p:extLst>
      <p:ext uri="{BB962C8B-B14F-4D97-AF65-F5344CB8AC3E}">
        <p14:creationId xmlns:p14="http://schemas.microsoft.com/office/powerpoint/2010/main" val="2710124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https://www.scribd.com/doc/255211130/Initial-Report-on-Weather-Modification-Activities-NOAA-Form-17-4-Nf17-4</a:t>
            </a:r>
          </a:p>
          <a:p>
            <a:r>
              <a:rPr lang="en-US" dirty="0" smtClean="0"/>
              <a:t>https://www.scribd.com/document/255218096/Weather-Modification-Interim-Activity-Reports-and-Final-Report-NOAA-Form-17-4A-Nf17-4a</a:t>
            </a:r>
          </a:p>
          <a:p>
            <a:pPr fontAlgn="base"/>
            <a:r>
              <a:rPr lang="en-US" sz="1300" dirty="0">
                <a:hlinkClick r:id="rId3"/>
              </a:rPr>
              <a:t>http://web.archive.org/web/20121119043808/http://www.corporateservices.noaa.gov/~noaaforms/eforms/nf17-4.pdf</a:t>
            </a:r>
            <a:r>
              <a:rPr lang="en-US" sz="1300" dirty="0"/>
              <a:t> – NOAA Form 17-4 “Initial Report on Weather Modification Activities” Expired 2008</a:t>
            </a:r>
          </a:p>
          <a:p>
            <a:pPr fontAlgn="base"/>
            <a:r>
              <a:rPr lang="en-US" sz="1300" dirty="0">
                <a:hlinkClick r:id="rId4"/>
              </a:rPr>
              <a:t>http://web.archive.org/web/20130218182517/http://www.corporateservices.noaa.gov/~noaaforms/eforms/nf17-4a.pdf</a:t>
            </a:r>
            <a:r>
              <a:rPr lang="en-US" sz="1300" dirty="0"/>
              <a:t> – NOAA Form 17-4a “Interim Activity Reports and Final Report” Expired 2007</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29</a:t>
            </a:fld>
            <a:endParaRPr lang="en-US"/>
          </a:p>
        </p:txBody>
      </p:sp>
    </p:spTree>
    <p:extLst>
      <p:ext uri="{BB962C8B-B14F-4D97-AF65-F5344CB8AC3E}">
        <p14:creationId xmlns:p14="http://schemas.microsoft.com/office/powerpoint/2010/main" val="191019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https://www.corbettreport.com/weather-is-not-climate/</a:t>
            </a:r>
          </a:p>
          <a:p>
            <a:r>
              <a:rPr lang="en-US" dirty="0" smtClean="0"/>
              <a:t>https://www.youtube.com/watch?v=i1ytss9lfFs&amp;t=391</a:t>
            </a:r>
          </a:p>
          <a:p>
            <a:r>
              <a:rPr lang="en-US" dirty="0" smtClean="0"/>
              <a:t>http://www.livescience.com/50704-hurricane-drought.html</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a:t>
            </a:fld>
            <a:endParaRPr lang="en-US"/>
          </a:p>
        </p:txBody>
      </p:sp>
    </p:spTree>
    <p:extLst>
      <p:ext uri="{BB962C8B-B14F-4D97-AF65-F5344CB8AC3E}">
        <p14:creationId xmlns:p14="http://schemas.microsoft.com/office/powerpoint/2010/main" val="1972001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https://www.scribd.com/doc/255211130/Initial-Report-on-Weather-Modification-Activities-NOAA-Form-17-4-Nf17-4</a:t>
            </a:r>
          </a:p>
          <a:p>
            <a:r>
              <a:rPr lang="en-US" dirty="0" smtClean="0"/>
              <a:t>https://www.scribd.com/document/255218096/Weather-Modification-Interim-Activity-Reports-and-Final-Report-NOAA-Form-17-4A-Nf17-4a</a:t>
            </a:r>
          </a:p>
          <a:p>
            <a:pPr fontAlgn="base"/>
            <a:r>
              <a:rPr lang="en-US" sz="1300" dirty="0">
                <a:hlinkClick r:id="rId3"/>
              </a:rPr>
              <a:t>http://web.archive.org/web/20121119043808/http://www.corporateservices.noaa.gov/~noaaforms/eforms/nf17-4.pdf</a:t>
            </a:r>
            <a:r>
              <a:rPr lang="en-US" sz="1300" dirty="0"/>
              <a:t> – NOAA Form 17-4 “Initial Report on Weather Modification Activities” Expired 2008</a:t>
            </a:r>
          </a:p>
          <a:p>
            <a:pPr fontAlgn="base"/>
            <a:r>
              <a:rPr lang="en-US" sz="1300">
                <a:hlinkClick r:id="rId4"/>
              </a:rPr>
              <a:t>http://web.archive.org/web/20130218182517/http://www.corporateservices.noaa.gov/~noaaforms/eforms/nf17-4a.pdf</a:t>
            </a:r>
            <a:r>
              <a:rPr lang="en-US" sz="1300"/>
              <a:t> – NOAA Form 17-4a “Interim Activity Reports and Final Report” Expired 2007</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30</a:t>
            </a:fld>
            <a:endParaRPr lang="en-US"/>
          </a:p>
        </p:txBody>
      </p:sp>
    </p:spTree>
    <p:extLst>
      <p:ext uri="{BB962C8B-B14F-4D97-AF65-F5344CB8AC3E}">
        <p14:creationId xmlns:p14="http://schemas.microsoft.com/office/powerpoint/2010/main" val="1910190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signed a piece of paper.</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31</a:t>
            </a:fld>
            <a:endParaRPr lang="en-US"/>
          </a:p>
        </p:txBody>
      </p:sp>
    </p:spTree>
    <p:extLst>
      <p:ext uri="{BB962C8B-B14F-4D97-AF65-F5344CB8AC3E}">
        <p14:creationId xmlns:p14="http://schemas.microsoft.com/office/powerpoint/2010/main" val="368301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Department representative Herman Pollack told the Congress at a 1972 hearing that:</a:t>
            </a:r>
          </a:p>
          <a:p>
            <a:r>
              <a:rPr lang="en-US" dirty="0" smtClean="0"/>
              <a:t>“the administration would not use techniques for climate modification for hostile purposes even should they become available”</a:t>
            </a:r>
          </a:p>
          <a:p>
            <a:endParaRPr lang="en-US" dirty="0" smtClean="0"/>
          </a:p>
          <a:p>
            <a:r>
              <a:rPr lang="en-US" dirty="0" smtClean="0"/>
              <a:t>“Primarily the work is aimed at giving the US Navy and the other armed forces, if they should care to use it, the capability of modifying the environment, to their own advantage, or to the disadvantage of an enemy. </a:t>
            </a:r>
          </a:p>
          <a:p>
            <a:r>
              <a:rPr lang="en-US" dirty="0" smtClean="0"/>
              <a:t>We regard the weather as a weapon. Anything one can use his way is a weapon and the weather is as good a one as any.”</a:t>
            </a:r>
          </a:p>
          <a:p>
            <a:r>
              <a:rPr lang="en-US" dirty="0" smtClean="0"/>
              <a:t>(Quoted in: US Senate, Subcommittee on Oceans and International Environment; 26 July 1972; p. 22, emphasis added).</a:t>
            </a:r>
          </a:p>
          <a:p>
            <a:r>
              <a:rPr lang="en-US" dirty="0" smtClean="0"/>
              <a:t>https://climateviewer.com/2016/01/22/1978-enmod-convention-on-the-prohibition-of-military-and-other-hostile-use-of-environmental-modification-techniques/</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32</a:t>
            </a:fld>
            <a:endParaRPr lang="en-US"/>
          </a:p>
        </p:txBody>
      </p:sp>
    </p:spTree>
    <p:extLst>
      <p:ext uri="{BB962C8B-B14F-4D97-AF65-F5344CB8AC3E}">
        <p14:creationId xmlns:p14="http://schemas.microsoft.com/office/powerpoint/2010/main" val="389170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Governments full accounting of</a:t>
            </a:r>
            <a:r>
              <a:rPr lang="en-US" baseline="0" dirty="0" smtClean="0"/>
              <a:t> all weather modification activities in the United States of America as a result of ENMOD.</a:t>
            </a:r>
          </a:p>
          <a:p>
            <a:endParaRPr lang="en-US" baseline="0" dirty="0" smtClean="0"/>
          </a:p>
          <a:p>
            <a:r>
              <a:rPr lang="en-US" sz="1300" dirty="0"/>
              <a:t>“The report was prepared at my request by the Congressional Research Service under the direction of Dr. Robert Morrison, Specialist in Earth Sciences, Science Policy Research Division. We thank Dr. Morrison and the others involved in the study for their extremely thorough and scholarly report. Substantial material on almost all areas of weather modification are included and the report will provide the committee with an excellent reference source for future deliberations on the subject”</a:t>
            </a:r>
          </a:p>
          <a:p>
            <a:pPr defTabSz="966612">
              <a:defRPr/>
            </a:pPr>
            <a:r>
              <a:rPr lang="en-US" sz="1300" dirty="0"/>
              <a:t>https://archive.org/details/weatificat00unit</a:t>
            </a:r>
          </a:p>
          <a:p>
            <a:endParaRPr lang="en-US" sz="1300" dirty="0"/>
          </a:p>
          <a:p>
            <a:r>
              <a:rPr lang="en-US" sz="1300" dirty="0"/>
              <a:t>https://www.scribd.com/doc/275655074/WEATHER-MODIFICATION-PROGRAMS-PROBLEMS-POLICY-AND-POTENTIAL</a:t>
            </a:r>
          </a:p>
          <a:p>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33</a:t>
            </a:fld>
            <a:endParaRPr lang="en-US"/>
          </a:p>
        </p:txBody>
      </p:sp>
    </p:spTree>
    <p:extLst>
      <p:ext uri="{BB962C8B-B14F-4D97-AF65-F5344CB8AC3E}">
        <p14:creationId xmlns:p14="http://schemas.microsoft.com/office/powerpoint/2010/main" val="3533759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seeding:</a:t>
            </a:r>
            <a:r>
              <a:rPr lang="en-US" baseline="0" dirty="0" smtClean="0"/>
              <a:t> </a:t>
            </a:r>
          </a:p>
          <a:p>
            <a:r>
              <a:rPr lang="en-US" dirty="0" smtClean="0"/>
              <a:t>4,796 hours airborne</a:t>
            </a:r>
          </a:p>
          <a:p>
            <a:r>
              <a:rPr lang="en-US" dirty="0" smtClean="0"/>
              <a:t>31,210 hours ground-based</a:t>
            </a:r>
          </a:p>
          <a:p>
            <a:r>
              <a:rPr lang="en-US" dirty="0" smtClean="0"/>
              <a:t>https://www.scribd.com/document/332125391/Summary-of-Weather-Modification-Activities-Reported-in-1979-NOAA</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34</a:t>
            </a:fld>
            <a:endParaRPr lang="en-US"/>
          </a:p>
        </p:txBody>
      </p:sp>
    </p:spTree>
    <p:extLst>
      <p:ext uri="{BB962C8B-B14F-4D97-AF65-F5344CB8AC3E}">
        <p14:creationId xmlns:p14="http://schemas.microsoft.com/office/powerpoint/2010/main" val="3533759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really weak, really</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35</a:t>
            </a:fld>
            <a:endParaRPr lang="en-US"/>
          </a:p>
        </p:txBody>
      </p:sp>
    </p:spTree>
    <p:extLst>
      <p:ext uri="{BB962C8B-B14F-4D97-AF65-F5344CB8AC3E}">
        <p14:creationId xmlns:p14="http://schemas.microsoft.com/office/powerpoint/2010/main" val="1348586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Twilight</a:t>
            </a:r>
            <a:r>
              <a:rPr lang="en-US" baseline="0" dirty="0" smtClean="0"/>
              <a:t> Zone</a:t>
            </a:r>
          </a:p>
          <a:p>
            <a:pPr defTabSz="966612">
              <a:defRPr/>
            </a:pPr>
            <a:r>
              <a:rPr lang="en-US" dirty="0" smtClean="0"/>
              <a:t>https://climateviewer.com/2014/02/02/blue-gold-rush-future-water-wars-using-rivers-troposphere/</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36</a:t>
            </a:fld>
            <a:endParaRPr lang="en-US"/>
          </a:p>
        </p:txBody>
      </p:sp>
    </p:spTree>
    <p:extLst>
      <p:ext uri="{BB962C8B-B14F-4D97-AF65-F5344CB8AC3E}">
        <p14:creationId xmlns:p14="http://schemas.microsoft.com/office/powerpoint/2010/main" val="2553373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http://www.bloomberg.com/features/2015-cloud-seeding-india/</a:t>
            </a:r>
          </a:p>
          <a:p>
            <a:r>
              <a:rPr lang="en-US" dirty="0" smtClean="0"/>
              <a:t>http://capitaldom.com/countries-are-spending-millions-to-control-the-weather-heres-why</a:t>
            </a:r>
          </a:p>
          <a:p>
            <a:r>
              <a:rPr lang="en-US" dirty="0" smtClean="0"/>
              <a:t>http://www.businessinsider.com/china-sets-aside-millions-to-control-the-rain-2016-7</a:t>
            </a:r>
          </a:p>
          <a:p>
            <a:r>
              <a:rPr lang="en-US" dirty="0" smtClean="0"/>
              <a:t>http://www.dailymail.co.uk/travel/travel_news/article-2926736/Would-pay-100-000-guarantee-sunny-wedding-Travel-company-offers-cloud-bursting-service-banish-rain-couples-big-day.html</a:t>
            </a:r>
          </a:p>
          <a:p>
            <a:r>
              <a:rPr lang="en-US" dirty="0" smtClean="0"/>
              <a:t>http://www.oliverstravels.com/blog/guarantee-perfect-wedding-weather-olivers-travels/?olv=sGmkd0</a:t>
            </a:r>
          </a:p>
          <a:p>
            <a:r>
              <a:rPr lang="en-US" dirty="0" smtClean="0"/>
              <a:t>https://www.theguardian.com/sustainable-business/2015/mar/11/rain-free-weddings-company</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37</a:t>
            </a:fld>
            <a:endParaRPr lang="en-US"/>
          </a:p>
        </p:txBody>
      </p:sp>
    </p:spTree>
    <p:extLst>
      <p:ext uri="{BB962C8B-B14F-4D97-AF65-F5344CB8AC3E}">
        <p14:creationId xmlns:p14="http://schemas.microsoft.com/office/powerpoint/2010/main" val="1596819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ource Sans Pro Black" pitchFamily="34" charset="0"/>
              </a:rPr>
              <a:t>http://climateviewer.org/3D/</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38</a:t>
            </a:fld>
            <a:endParaRPr lang="en-US"/>
          </a:p>
        </p:txBody>
      </p:sp>
    </p:spTree>
    <p:extLst>
      <p:ext uri="{BB962C8B-B14F-4D97-AF65-F5344CB8AC3E}">
        <p14:creationId xmlns:p14="http://schemas.microsoft.com/office/powerpoint/2010/main" val="1226693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https://climateviewer.com/2013/11/08/hurricane-hacking-the-department-of-homeland-security-enters-the-weather-modification-business/</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39</a:t>
            </a:fld>
            <a:endParaRPr lang="en-US"/>
          </a:p>
        </p:txBody>
      </p:sp>
    </p:spTree>
    <p:extLst>
      <p:ext uri="{BB962C8B-B14F-4D97-AF65-F5344CB8AC3E}">
        <p14:creationId xmlns:p14="http://schemas.microsoft.com/office/powerpoint/2010/main" val="344172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you will</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a:t>
            </a:fld>
            <a:endParaRPr lang="en-US"/>
          </a:p>
        </p:txBody>
      </p:sp>
    </p:spTree>
    <p:extLst>
      <p:ext uri="{BB962C8B-B14F-4D97-AF65-F5344CB8AC3E}">
        <p14:creationId xmlns:p14="http://schemas.microsoft.com/office/powerpoint/2010/main" val="1883628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smtClean="0"/>
              <a:t>1</a:t>
            </a:r>
            <a:r>
              <a:rPr lang="en-US" sz="1300" dirty="0"/>
              <a:t>. Mr. William </a:t>
            </a:r>
            <a:r>
              <a:rPr lang="en-US" sz="1300" dirty="0" err="1"/>
              <a:t>Laska</a:t>
            </a:r>
            <a:r>
              <a:rPr lang="en-US" sz="1300" dirty="0"/>
              <a:t> – Department of Homeland Security</a:t>
            </a:r>
          </a:p>
          <a:p>
            <a:pPr fontAlgn="base"/>
            <a:r>
              <a:rPr lang="en-US" sz="1300" dirty="0"/>
              <a:t>2. Dr. Edward Hume – Johns Hopkins University Applied Physics Laboratory</a:t>
            </a:r>
          </a:p>
          <a:p>
            <a:pPr fontAlgn="base"/>
            <a:r>
              <a:rPr lang="en-US" sz="1300" dirty="0"/>
              <a:t>3. Dr. Joe Golden – National Oceanic and Atmospheric Administration</a:t>
            </a:r>
          </a:p>
          <a:p>
            <a:pPr fontAlgn="base"/>
            <a:r>
              <a:rPr lang="en-US" sz="1300" dirty="0"/>
              <a:t>4. Dr. William Cotton – Colorado State University</a:t>
            </a:r>
          </a:p>
          <a:p>
            <a:pPr fontAlgn="base"/>
            <a:r>
              <a:rPr lang="en-US" sz="1300" dirty="0"/>
              <a:t>5. Dr. Bob </a:t>
            </a:r>
            <a:r>
              <a:rPr lang="en-US" sz="1300" dirty="0" err="1"/>
              <a:t>Kurzeja</a:t>
            </a:r>
            <a:r>
              <a:rPr lang="en-US" sz="1300" dirty="0"/>
              <a:t> – Savannah River National Laboratory</a:t>
            </a:r>
          </a:p>
          <a:p>
            <a:pPr fontAlgn="base"/>
            <a:r>
              <a:rPr lang="en-US" sz="1300" dirty="0"/>
              <a:t>6. Dr. Alan Blumberg – Stevens Institute of Technology</a:t>
            </a:r>
          </a:p>
          <a:p>
            <a:pPr fontAlgn="base"/>
            <a:r>
              <a:rPr lang="en-US" sz="1300" dirty="0"/>
              <a:t>7. Dr. Jerald </a:t>
            </a:r>
            <a:r>
              <a:rPr lang="en-US" sz="1300" dirty="0" err="1"/>
              <a:t>Carithers</a:t>
            </a:r>
            <a:r>
              <a:rPr lang="en-US" sz="1300" dirty="0"/>
              <a:t> – University of Southern Mississippi</a:t>
            </a:r>
          </a:p>
          <a:p>
            <a:pPr fontAlgn="base"/>
            <a:r>
              <a:rPr lang="en-US" sz="1300" dirty="0"/>
              <a:t>8. Dr. William Woodley – Woodley Weather Consultants</a:t>
            </a:r>
          </a:p>
          <a:p>
            <a:pPr fontAlgn="base"/>
            <a:r>
              <a:rPr lang="en-US" sz="1300" dirty="0"/>
              <a:t>9. Dr. Jay </a:t>
            </a:r>
            <a:r>
              <a:rPr lang="en-US" sz="1300" dirty="0" err="1"/>
              <a:t>Hobgood</a:t>
            </a:r>
            <a:r>
              <a:rPr lang="en-US" sz="1300" dirty="0"/>
              <a:t> – Ohio State University</a:t>
            </a:r>
          </a:p>
          <a:p>
            <a:pPr fontAlgn="base"/>
            <a:r>
              <a:rPr lang="en-US" sz="1300" dirty="0"/>
              <a:t>10. Dr. Moshe </a:t>
            </a:r>
            <a:r>
              <a:rPr lang="en-US" sz="1300" dirty="0" err="1"/>
              <a:t>Alamaro</a:t>
            </a:r>
            <a:r>
              <a:rPr lang="en-US" sz="1300" dirty="0"/>
              <a:t> – Massachusetts Institute of Technology</a:t>
            </a:r>
          </a:p>
          <a:p>
            <a:pPr fontAlgn="base"/>
            <a:r>
              <a:rPr lang="en-US" sz="1300" dirty="0"/>
              <a:t>11. Dr. Stephen Salter University of Edinburgh</a:t>
            </a:r>
          </a:p>
          <a:p>
            <a:pPr fontAlgn="base"/>
            <a:r>
              <a:rPr lang="en-US" sz="1300" dirty="0"/>
              <a:t>12. Dr. Daniel Rosenfeld – Hebrew University</a:t>
            </a:r>
          </a:p>
          <a:p>
            <a:pPr fontAlgn="base"/>
            <a:r>
              <a:rPr lang="en-US" sz="1300" dirty="0"/>
              <a:t>13. Dr. Mark </a:t>
            </a:r>
            <a:r>
              <a:rPr lang="en-US" sz="1300" dirty="0" err="1"/>
              <a:t>DeMaria</a:t>
            </a:r>
            <a:r>
              <a:rPr lang="en-US" sz="1300" dirty="0"/>
              <a:t> – National Oceanic and Atmospheric Administration</a:t>
            </a:r>
          </a:p>
          <a:p>
            <a:pPr fontAlgn="base"/>
            <a:r>
              <a:rPr lang="en-US" sz="1300" dirty="0"/>
              <a:t>14. Dr. Edward Walsh – National Oceanic and Atmospheric Administration</a:t>
            </a:r>
          </a:p>
          <a:p>
            <a:pPr fontAlgn="base"/>
            <a:r>
              <a:rPr lang="en-US" sz="1300" dirty="0"/>
              <a:t>15. Dr. Isaac </a:t>
            </a:r>
            <a:r>
              <a:rPr lang="en-US" sz="1300" dirty="0" err="1"/>
              <a:t>Ginis</a:t>
            </a:r>
            <a:r>
              <a:rPr lang="en-US" sz="1300" dirty="0"/>
              <a:t> – University of Rhode Island</a:t>
            </a:r>
          </a:p>
          <a:p>
            <a:pPr fontAlgn="base"/>
            <a:r>
              <a:rPr lang="en-US" sz="1300" dirty="0"/>
              <a:t>16. Dr. John Latham – University Corporation for Atmospheric Research</a:t>
            </a:r>
          </a:p>
          <a:p>
            <a:pPr fontAlgn="base"/>
            <a:r>
              <a:rPr lang="en-US" sz="1300" dirty="0"/>
              <a:t>17. Dr. Patrick Fitzpatrick – Mississippi State University</a:t>
            </a:r>
          </a:p>
          <a:p>
            <a:pPr fontAlgn="base"/>
            <a:r>
              <a:rPr lang="en-US" sz="1300" dirty="0"/>
              <a:t>18. Dr. </a:t>
            </a:r>
            <a:r>
              <a:rPr lang="en-US" sz="1300" dirty="0" err="1"/>
              <a:t>Sundararaman</a:t>
            </a:r>
            <a:r>
              <a:rPr lang="en-US" sz="1300" dirty="0"/>
              <a:t> </a:t>
            </a:r>
            <a:r>
              <a:rPr lang="en-US" sz="1300" dirty="0" err="1"/>
              <a:t>Gopalakrishnan</a:t>
            </a:r>
            <a:r>
              <a:rPr lang="en-US" sz="1300" dirty="0"/>
              <a:t> – National Oceanic and Atmospheric Administration</a:t>
            </a:r>
          </a:p>
          <a:p>
            <a:pPr fontAlgn="base"/>
            <a:r>
              <a:rPr lang="en-US" sz="1300" dirty="0"/>
              <a:t>19. Ms. Paula </a:t>
            </a:r>
            <a:r>
              <a:rPr lang="en-US" sz="1300" dirty="0" err="1"/>
              <a:t>Lantzer</a:t>
            </a:r>
            <a:r>
              <a:rPr lang="en-US" sz="1300" dirty="0"/>
              <a:t> – Department of Homeland Security</a:t>
            </a:r>
          </a:p>
          <a:p>
            <a:pPr fontAlgn="base"/>
            <a:r>
              <a:rPr lang="en-US" sz="1300" dirty="0"/>
              <a:t>Not Pictured: Dr. </a:t>
            </a:r>
            <a:r>
              <a:rPr lang="en-US" sz="1300" dirty="0" err="1"/>
              <a:t>Roelof</a:t>
            </a:r>
            <a:r>
              <a:rPr lang="en-US" sz="1300" dirty="0"/>
              <a:t> </a:t>
            </a:r>
            <a:r>
              <a:rPr lang="en-US" sz="1300" dirty="0" err="1"/>
              <a:t>Bruintjes</a:t>
            </a:r>
            <a:r>
              <a:rPr lang="en-US" sz="1300" dirty="0"/>
              <a:t> – National Center for Atmospheric Research</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40</a:t>
            </a:fld>
            <a:endParaRPr lang="en-US"/>
          </a:p>
        </p:txBody>
      </p:sp>
    </p:spTree>
    <p:extLst>
      <p:ext uri="{BB962C8B-B14F-4D97-AF65-F5344CB8AC3E}">
        <p14:creationId xmlns:p14="http://schemas.microsoft.com/office/powerpoint/2010/main" val="3441723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Jim Lee, “US military discusses future of Weather Warfare despite ENMOD ban,” November 16, 2013.</a:t>
            </a:r>
            <a:br>
              <a:rPr lang="en-US" sz="1300" dirty="0"/>
            </a:br>
            <a:r>
              <a:rPr lang="en-US" dirty="0" smtClean="0"/>
              <a:t>https://climateviewer.com/2013/11/16/us-military-discusses-future-of-weather-warfare-despite-enmod-ban/</a:t>
            </a:r>
          </a:p>
          <a:p>
            <a:endParaRPr lang="en-US" dirty="0" smtClean="0"/>
          </a:p>
          <a:p>
            <a:pPr fontAlgn="base"/>
            <a:r>
              <a:rPr lang="en-US" sz="1300" dirty="0"/>
              <a:t>The U.S. Navy proposal to develop new weather modification weapons, Code C2741 (Warhead Development Branch) NAWCWPNS, China Lake, California, April 1994, </a:t>
            </a:r>
            <a:br>
              <a:rPr lang="en-US" sz="1300" dirty="0"/>
            </a:br>
            <a:r>
              <a:rPr lang="en-US" sz="1300" dirty="0">
                <a:hlinkClick r:id="rId3"/>
              </a:rPr>
              <a:t>https://www.scribd.com/doc/256210692/Weather-Modification-US-Navy-FOIA-Non-Lethal-Warfare-Proposal-1994</a:t>
            </a:r>
            <a:r>
              <a:rPr lang="en-US" sz="1300" dirty="0"/>
              <a:t> ; </a:t>
            </a:r>
          </a:p>
          <a:p>
            <a:pPr fontAlgn="base"/>
            <a:endParaRPr lang="en-US" sz="1300" dirty="0"/>
          </a:p>
          <a:p>
            <a:pPr fontAlgn="base"/>
            <a:r>
              <a:rPr lang="en-US" sz="1300" dirty="0"/>
              <a:t>U.S. Air Force proposal to develop a theater-scale weather modification system using carbon black, Phillips Laboratory (AFMC) Geophysics Directorate.</a:t>
            </a:r>
            <a:br>
              <a:rPr lang="en-US" sz="1300" dirty="0"/>
            </a:br>
            <a:r>
              <a:rPr lang="en-US" sz="1300" dirty="0">
                <a:hlinkClick r:id="rId4"/>
              </a:rPr>
              <a:t>https://www.scribd.com/doc/184741384/Weather-Modification-Using-Carbon-Black-Phillips-Laboratory-AFMC-Geophysics-Directorate</a:t>
            </a:r>
            <a:endParaRPr lang="en-US" sz="1300" dirty="0"/>
          </a:p>
          <a:p>
            <a:pPr fontAlgn="base"/>
            <a:endParaRPr lang="en-US" sz="1300" dirty="0"/>
          </a:p>
          <a:p>
            <a:pPr fontAlgn="base"/>
            <a:r>
              <a:rPr lang="en-US" sz="1300" dirty="0" err="1"/>
              <a:t>Tamzy</a:t>
            </a:r>
            <a:r>
              <a:rPr lang="en-US" sz="1300" dirty="0"/>
              <a:t> J. House et al. “Weather As A Force Multiplier: Owning the Weather in 2025,” Air Force 2025, August 1996; see page 34, Figure 5-2, “A Systems Development Road Map to Weather Modification in 2025.”</a:t>
            </a:r>
            <a:br>
              <a:rPr lang="en-US" sz="1300" dirty="0"/>
            </a:br>
            <a:r>
              <a:rPr lang="en-US" sz="1300" dirty="0">
                <a:hlinkClick r:id="rId5"/>
              </a:rPr>
              <a:t>http://csat.au.af.mil/2025/volume3/vol3ch15.pdf</a:t>
            </a:r>
            <a:endParaRPr lang="en-US" sz="1300" dirty="0"/>
          </a:p>
          <a:p>
            <a:pPr fontAlgn="base"/>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41</a:t>
            </a:fld>
            <a:endParaRPr lang="en-US"/>
          </a:p>
        </p:txBody>
      </p:sp>
    </p:spTree>
    <p:extLst>
      <p:ext uri="{BB962C8B-B14F-4D97-AF65-F5344CB8AC3E}">
        <p14:creationId xmlns:p14="http://schemas.microsoft.com/office/powerpoint/2010/main" val="1701321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Jim Lee, “US military discusses future of Weather Warfare despite ENMOD ban,” November 16, 2013.</a:t>
            </a:r>
            <a:br>
              <a:rPr lang="en-US" sz="1300" dirty="0"/>
            </a:br>
            <a:r>
              <a:rPr lang="en-US" dirty="0" smtClean="0"/>
              <a:t>https://climateviewer.com/2013/11/16/us-military-discusses-future-of-weather-warfare-despite-enmod-ban/</a:t>
            </a:r>
          </a:p>
          <a:p>
            <a:endParaRPr lang="en-US" dirty="0" smtClean="0"/>
          </a:p>
          <a:p>
            <a:pPr fontAlgn="base"/>
            <a:r>
              <a:rPr lang="en-US" sz="1300" dirty="0"/>
              <a:t>The U.S. Navy proposal to develop new weather modification weapons, Code C2741 (Warhead Development Branch) NAWCWPNS, China Lake, California, April 1994, </a:t>
            </a:r>
            <a:br>
              <a:rPr lang="en-US" sz="1300" dirty="0"/>
            </a:br>
            <a:r>
              <a:rPr lang="en-US" sz="1300" dirty="0">
                <a:hlinkClick r:id="rId3"/>
              </a:rPr>
              <a:t>https://www.scribd.com/doc/256210692/Weather-Modification-US-Navy-FOIA-Non-Lethal-Warfare-Proposal-1994</a:t>
            </a:r>
            <a:r>
              <a:rPr lang="en-US" sz="1300" dirty="0"/>
              <a:t> ; </a:t>
            </a:r>
          </a:p>
          <a:p>
            <a:pPr fontAlgn="base"/>
            <a:endParaRPr lang="en-US" sz="1300" dirty="0"/>
          </a:p>
          <a:p>
            <a:pPr fontAlgn="base"/>
            <a:r>
              <a:rPr lang="en-US" sz="1300" dirty="0"/>
              <a:t>U.S. Air Force proposal to develop a theater-scale weather modification system using carbon black, Phillips Laboratory (AFMC) Geophysics Directorate.</a:t>
            </a:r>
            <a:br>
              <a:rPr lang="en-US" sz="1300" dirty="0"/>
            </a:br>
            <a:r>
              <a:rPr lang="en-US" sz="1300" dirty="0">
                <a:hlinkClick r:id="rId4"/>
              </a:rPr>
              <a:t>https://www.scribd.com/doc/184741384/Weather-Modification-Using-Carbon-Black-Phillips-Laboratory-AFMC-Geophysics-Directorate</a:t>
            </a:r>
            <a:endParaRPr lang="en-US" sz="1300" dirty="0"/>
          </a:p>
          <a:p>
            <a:pPr fontAlgn="base"/>
            <a:endParaRPr lang="en-US" sz="1300" dirty="0"/>
          </a:p>
          <a:p>
            <a:pPr fontAlgn="base"/>
            <a:r>
              <a:rPr lang="en-US" sz="1300" dirty="0" err="1"/>
              <a:t>Tamzy</a:t>
            </a:r>
            <a:r>
              <a:rPr lang="en-US" sz="1300" dirty="0"/>
              <a:t> J. House et al. “Weather As A Force Multiplier: Owning the Weather in 2025,” Air Force 2025, August 1996; see page 34, Figure 5-2, “A Systems Development Road Map to Weather Modification in 2025.”</a:t>
            </a:r>
            <a:br>
              <a:rPr lang="en-US" sz="1300" dirty="0"/>
            </a:br>
            <a:r>
              <a:rPr lang="en-US" sz="1300" dirty="0">
                <a:hlinkClick r:id="rId5"/>
              </a:rPr>
              <a:t>http://csat.au.af.mil/2025/volume3/vol3ch15.pdf</a:t>
            </a:r>
            <a:endParaRPr lang="en-US" sz="1300" dirty="0"/>
          </a:p>
          <a:p>
            <a:pPr fontAlgn="base"/>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42</a:t>
            </a:fld>
            <a:endParaRPr lang="en-US"/>
          </a:p>
        </p:txBody>
      </p:sp>
    </p:spTree>
    <p:extLst>
      <p:ext uri="{BB962C8B-B14F-4D97-AF65-F5344CB8AC3E}">
        <p14:creationId xmlns:p14="http://schemas.microsoft.com/office/powerpoint/2010/main" val="1701321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https://climateviewer.com/2014/03/26/cloud-ionization-electric-rainmaking-laser-guided-weather-modification/</a:t>
            </a:r>
          </a:p>
          <a:p>
            <a:r>
              <a:rPr lang="en-US" dirty="0" smtClean="0"/>
              <a:t>https://climateviewer.com/2014/02/02/blue-gold-rush-future-water-wars-using-rivers-troposphere/</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43</a:t>
            </a:fld>
            <a:endParaRPr lang="en-US"/>
          </a:p>
        </p:txBody>
      </p:sp>
    </p:spTree>
    <p:extLst>
      <p:ext uri="{BB962C8B-B14F-4D97-AF65-F5344CB8AC3E}">
        <p14:creationId xmlns:p14="http://schemas.microsoft.com/office/powerpoint/2010/main" val="2208141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https://climateviewer.com/2015/05/28/how-texas-stole-californias-rain/</a:t>
            </a:r>
          </a:p>
          <a:p>
            <a:r>
              <a:rPr lang="en-US" dirty="0" smtClean="0"/>
              <a:t>https://climateviewer.com/2014/03/26/cloud-ionization-electric-rainmaking-laser-guided-weather-modification/</a:t>
            </a:r>
          </a:p>
          <a:p>
            <a:r>
              <a:rPr lang="en-US" dirty="0" smtClean="0"/>
              <a:t>https://climateviewer.com/2014/02/02/blue-gold-rush-future-water-wars-using-rivers-troposphere/</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44</a:t>
            </a:fld>
            <a:endParaRPr lang="en-US"/>
          </a:p>
        </p:txBody>
      </p:sp>
    </p:spTree>
    <p:extLst>
      <p:ext uri="{BB962C8B-B14F-4D97-AF65-F5344CB8AC3E}">
        <p14:creationId xmlns:p14="http://schemas.microsoft.com/office/powerpoint/2010/main" val="2208141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https://climateviewer.com/2014/03/26/cloud-ionization-electric-rainmaking-laser-guided-weather-modification/</a:t>
            </a:r>
          </a:p>
          <a:p>
            <a:r>
              <a:rPr lang="en-US" dirty="0" smtClean="0"/>
              <a:t>https://climateviewer.com/2014/02/02/blue-gold-rush-future-water-wars-using-rivers-troposphere/</a:t>
            </a:r>
          </a:p>
          <a:p>
            <a:endParaRPr lang="en-US" dirty="0" smtClean="0"/>
          </a:p>
          <a:p>
            <a:r>
              <a:rPr lang="en-US" dirty="0" smtClean="0"/>
              <a:t>WMO</a:t>
            </a:r>
            <a:r>
              <a:rPr lang="en-US" baseline="0" dirty="0" smtClean="0"/>
              <a:t> Expert Team on Weather Modification Statement on Ionizers</a:t>
            </a:r>
          </a:p>
          <a:p>
            <a:r>
              <a:rPr lang="en-US" dirty="0" smtClean="0"/>
              <a:t>http://www.wmo.int/pages/prog/arep/wwrp/new/documents/WMR_documents.final_27_April_1.FINAL.pdf</a:t>
            </a:r>
          </a:p>
          <a:p>
            <a:r>
              <a:rPr lang="en-US" smtClean="0"/>
              <a:t>http://www.wmo.int/pages/prog/arep/wwrp/new/weathermod_new.html</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45</a:t>
            </a:fld>
            <a:endParaRPr lang="en-US"/>
          </a:p>
        </p:txBody>
      </p:sp>
    </p:spTree>
    <p:extLst>
      <p:ext uri="{BB962C8B-B14F-4D97-AF65-F5344CB8AC3E}">
        <p14:creationId xmlns:p14="http://schemas.microsoft.com/office/powerpoint/2010/main" val="2208141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“Terrorism</a:t>
            </a:r>
            <a:r>
              <a:rPr lang="en-US" dirty="0" smtClean="0"/>
              <a:t>, Weapons of Mass Destruction, and U.S. Strategy </a:t>
            </a:r>
            <a:r>
              <a:rPr lang="en-US" dirty="0" smtClean="0"/>
              <a:t>”</a:t>
            </a:r>
          </a:p>
          <a:p>
            <a:r>
              <a:rPr lang="en-US" dirty="0" smtClean="0"/>
              <a:t>Sam </a:t>
            </a:r>
            <a:r>
              <a:rPr lang="en-US" dirty="0" smtClean="0"/>
              <a:t>Nunn Policy Forum – April 28, 1997 University of Georgia, Athens, Georgia.</a:t>
            </a:r>
          </a:p>
          <a:p>
            <a:r>
              <a:rPr lang="en-US" dirty="0" smtClean="0"/>
              <a:t>http://www.fas.org/news/usa/1997/04/bmd970429d.htm</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46</a:t>
            </a:fld>
            <a:endParaRPr lang="en-US"/>
          </a:p>
        </p:txBody>
      </p:sp>
    </p:spTree>
    <p:extLst>
      <p:ext uri="{BB962C8B-B14F-4D97-AF65-F5344CB8AC3E}">
        <p14:creationId xmlns:p14="http://schemas.microsoft.com/office/powerpoint/2010/main" val="2010546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https://climateviewer.com/haarp/</a:t>
            </a:r>
          </a:p>
          <a:p>
            <a:pPr defTabSz="966612">
              <a:defRPr/>
            </a:pPr>
            <a:r>
              <a:rPr lang="en-US" dirty="0" smtClean="0"/>
              <a:t>https://climateviewer.com/2014/10/18/ionospheric-heaters-how-haarp-really-works/</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47</a:t>
            </a:fld>
            <a:endParaRPr lang="en-US"/>
          </a:p>
        </p:txBody>
      </p:sp>
    </p:spTree>
    <p:extLst>
      <p:ext uri="{BB962C8B-B14F-4D97-AF65-F5344CB8AC3E}">
        <p14:creationId xmlns:p14="http://schemas.microsoft.com/office/powerpoint/2010/main" val="3923664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http://climateviewer.org/3D/index.html?layersOn=haarp&amp;baseLayer=Bing%20Aerial&amp;lat=-145.15053&amp;lon=62.39722&amp;zoom=4544.98&amp;date=2016-11-28</a:t>
            </a:r>
          </a:p>
          <a:p>
            <a:r>
              <a:rPr lang="en-US" dirty="0" smtClean="0"/>
              <a:t>https://climateviewer.com/haarp/</a:t>
            </a:r>
          </a:p>
          <a:p>
            <a:r>
              <a:rPr lang="en-US" dirty="0" smtClean="0"/>
              <a:t>https://climateviewer.com/2014/10/18/ionospheric-heaters-how-haarp-really-works/</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48</a:t>
            </a:fld>
            <a:endParaRPr lang="en-US"/>
          </a:p>
        </p:txBody>
      </p:sp>
    </p:spTree>
    <p:extLst>
      <p:ext uri="{BB962C8B-B14F-4D97-AF65-F5344CB8AC3E}">
        <p14:creationId xmlns:p14="http://schemas.microsoft.com/office/powerpoint/2010/main" val="2163967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https://climateviewer.com/2015/01/01/ionospheric-heaters-destroying-van-allen-belts/</a:t>
            </a:r>
          </a:p>
          <a:p>
            <a:endParaRPr lang="en-US" dirty="0" smtClean="0">
              <a:hlinkClick r:id="rId3"/>
            </a:endParaRPr>
          </a:p>
          <a:p>
            <a:r>
              <a:rPr lang="en-US" dirty="0" smtClean="0">
                <a:hlinkClick r:id="rId3"/>
              </a:rPr>
              <a:t>Satellite Threat Due to High Altitude Nuclear Detonation</a:t>
            </a:r>
            <a:r>
              <a:rPr lang="en-US" dirty="0" smtClean="0"/>
              <a:t> – Eisenhower Institute – Papadopoulos-Presentation 280369</a:t>
            </a:r>
          </a:p>
          <a:p>
            <a:r>
              <a:rPr lang="en-US" dirty="0" smtClean="0"/>
              <a:t>https://www.scribd.com/doc/134612875/Satellite-Threat-Due-to-High-Altitude-Nuclear-Detonation-Eisenhower-Institute-Papadopoulos-Presentation-280369</a:t>
            </a:r>
          </a:p>
          <a:p>
            <a:endParaRPr lang="en-US" dirty="0" smtClean="0"/>
          </a:p>
          <a:p>
            <a:r>
              <a:rPr lang="en-US" dirty="0" smtClean="0"/>
              <a:t>High-Voltage Orbiting Long Tether (</a:t>
            </a:r>
            <a:r>
              <a:rPr lang="en-US" dirty="0" err="1" smtClean="0"/>
              <a:t>HiVOLT</a:t>
            </a:r>
            <a:r>
              <a:rPr lang="en-US" dirty="0" smtClean="0"/>
              <a:t>):</a:t>
            </a:r>
            <a:br>
              <a:rPr lang="en-US" dirty="0" smtClean="0"/>
            </a:br>
            <a:r>
              <a:rPr lang="en-US" dirty="0" smtClean="0"/>
              <a:t>A System for Remediation of the Van Allen Radiation Belts</a:t>
            </a:r>
          </a:p>
          <a:p>
            <a:endParaRPr lang="en-US" dirty="0" smtClean="0"/>
          </a:p>
          <a:p>
            <a:endParaRPr lang="en-US" dirty="0" smtClean="0"/>
          </a:p>
          <a:p>
            <a:r>
              <a:rPr lang="en-US" dirty="0" smtClean="0"/>
              <a:t>It remains uncertain as to whether removing these radiation belts might have unintended consequences.</a:t>
            </a:r>
          </a:p>
          <a:p>
            <a:r>
              <a:rPr lang="en-US" sz="1300" dirty="0"/>
              <a:t>“At present </a:t>
            </a:r>
            <a:r>
              <a:rPr lang="en-US" sz="1300" b="1" dirty="0"/>
              <a:t>we don’t think there is any downside to not having them</a:t>
            </a:r>
            <a:r>
              <a:rPr lang="en-US" sz="1300" dirty="0"/>
              <a:t>, but as with all things geophysical, it is hard to know all the complex interconnections between the various systems and estimate the full effect of removing the radiation belts completely,”</a:t>
            </a:r>
            <a:r>
              <a:rPr lang="en-US" dirty="0" smtClean="0"/>
              <a:t> </a:t>
            </a:r>
            <a:r>
              <a:rPr lang="en-US" dirty="0" err="1" smtClean="0"/>
              <a:t>Bortnik</a:t>
            </a:r>
            <a:r>
              <a:rPr lang="en-US" dirty="0" smtClean="0"/>
              <a:t> says.</a:t>
            </a:r>
          </a:p>
          <a:p>
            <a:r>
              <a:rPr lang="en-US" sz="1300" dirty="0"/>
              <a:t>“</a:t>
            </a:r>
            <a:r>
              <a:rPr lang="en-US" sz="1300" b="1" dirty="0"/>
              <a:t>That’s the most any of us can really say at the moment</a:t>
            </a:r>
            <a:r>
              <a:rPr lang="en-US" sz="1300" dirty="0"/>
              <a:t>.”</a:t>
            </a:r>
            <a:endParaRPr lang="en-US" dirty="0" smtClean="0"/>
          </a:p>
          <a:p>
            <a:endParaRPr lang="en-US" i="1" dirty="0" smtClean="0"/>
          </a:p>
          <a:p>
            <a:r>
              <a:rPr lang="en-US" i="1" dirty="0" smtClean="0"/>
              <a:t>Can We Hack the Van Allen Belts?.”</a:t>
            </a:r>
            <a:br>
              <a:rPr lang="en-US" i="1" dirty="0" smtClean="0"/>
            </a:br>
            <a:r>
              <a:rPr lang="en-US" i="1" dirty="0" smtClean="0">
                <a:hlinkClick r:id="rId4" tooltip="http://spectrum.ieee.org/aerospace/astrophysics/hacking-the-van-allen-belts"/>
              </a:rPr>
              <a:t>http://spectrum.ieee.org/aerospace/astrophysics/hacking-the-van-allen-belts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49</a:t>
            </a:fld>
            <a:endParaRPr lang="en-US"/>
          </a:p>
        </p:txBody>
      </p:sp>
    </p:spTree>
    <p:extLst>
      <p:ext uri="{BB962C8B-B14F-4D97-AF65-F5344CB8AC3E}">
        <p14:creationId xmlns:p14="http://schemas.microsoft.com/office/powerpoint/2010/main" val="382752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t>https://climateviewer.com/2016/01/22/1978-enmod-convention-on-the-prohibition-of-military-and-other-hostile-use-of-environmental-modification-techniques/</a:t>
            </a:r>
          </a:p>
          <a:p>
            <a:pPr defTabSz="966612">
              <a:defRPr/>
            </a:pPr>
            <a:endParaRPr lang="en-US" sz="1300" dirty="0" smtClean="0"/>
          </a:p>
          <a:p>
            <a:pPr defTabSz="966612">
              <a:defRPr/>
            </a:pPr>
            <a:r>
              <a:rPr lang="en-US" sz="1300" dirty="0" smtClean="0"/>
              <a:t>Opened </a:t>
            </a:r>
            <a:r>
              <a:rPr lang="en-US" sz="1300" dirty="0"/>
              <a:t>for signature May 18, 1977</a:t>
            </a:r>
            <a:endParaRPr lang="en-US" sz="1300" b="1" dirty="0"/>
          </a:p>
          <a:p>
            <a:r>
              <a:rPr lang="en-US" dirty="0" smtClean="0"/>
              <a:t>https://en.wikipedia.org/wiki/Environmental_Modification_Convention</a:t>
            </a:r>
          </a:p>
          <a:p>
            <a:r>
              <a:rPr lang="en-US" dirty="0" smtClean="0"/>
              <a:t>http://www.un-documents.net/enmod.htm</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a:t>
            </a:fld>
            <a:endParaRPr lang="en-US"/>
          </a:p>
        </p:txBody>
      </p:sp>
    </p:spTree>
    <p:extLst>
      <p:ext uri="{BB962C8B-B14F-4D97-AF65-F5344CB8AC3E}">
        <p14:creationId xmlns:p14="http://schemas.microsoft.com/office/powerpoint/2010/main" val="24507274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http://spp.astro.umd.edu/SpaceWebProj/Invited%20Talks/Active%20Experiments-2013.pdf</a:t>
            </a:r>
            <a:r>
              <a:rPr lang="en-US" dirty="0" smtClean="0"/>
              <a:t> – Using Active Experiments to Probe </a:t>
            </a:r>
            <a:r>
              <a:rPr lang="en-US" dirty="0" err="1" smtClean="0"/>
              <a:t>Geospace</a:t>
            </a:r>
            <a:r>
              <a:rPr lang="en-US" dirty="0" smtClean="0"/>
              <a:t>, Dennis Papadopoulos, University of Maryland</a:t>
            </a:r>
          </a:p>
          <a:p>
            <a:r>
              <a:rPr lang="en-US" dirty="0" smtClean="0">
                <a:hlinkClick r:id="rId4"/>
              </a:rPr>
              <a:t>http://spp.astro.umd.edu/SpaceWebProj/Invited%20Talks/Virtual%20ULF%20Antennea-2013.pdf</a:t>
            </a:r>
            <a:r>
              <a:rPr lang="en-US" dirty="0" smtClean="0"/>
              <a:t> – “Virtual ULF/ELF/VLF Ionospheric Antennae” Resolving </a:t>
            </a:r>
            <a:r>
              <a:rPr lang="en-US" dirty="0" err="1" smtClean="0"/>
              <a:t>Critcal</a:t>
            </a:r>
            <a:r>
              <a:rPr lang="en-US" dirty="0" smtClean="0"/>
              <a:t> </a:t>
            </a:r>
            <a:r>
              <a:rPr lang="en-US" dirty="0" err="1" smtClean="0"/>
              <a:t>Radiaton</a:t>
            </a:r>
            <a:r>
              <a:rPr lang="en-US" dirty="0" smtClean="0"/>
              <a:t> Belt &amp; </a:t>
            </a:r>
            <a:r>
              <a:rPr lang="en-US" dirty="0" err="1" smtClean="0"/>
              <a:t>Geospace</a:t>
            </a:r>
            <a:r>
              <a:rPr lang="en-US" dirty="0" smtClean="0"/>
              <a:t> Issues, Dennis Papadopoulos, University of Maryland</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50</a:t>
            </a:fld>
            <a:endParaRPr lang="en-US"/>
          </a:p>
        </p:txBody>
      </p:sp>
    </p:spTree>
    <p:extLst>
      <p:ext uri="{BB962C8B-B14F-4D97-AF65-F5344CB8AC3E}">
        <p14:creationId xmlns:p14="http://schemas.microsoft.com/office/powerpoint/2010/main" val="2467191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http://spp.astro.umd.edu/SpaceWebProj/Invited%20Talks/Active%20Experiments-2013.pdf</a:t>
            </a:r>
            <a:r>
              <a:rPr lang="en-US" dirty="0" smtClean="0"/>
              <a:t> – Using Active Experiments to Probe </a:t>
            </a:r>
            <a:r>
              <a:rPr lang="en-US" dirty="0" err="1" smtClean="0"/>
              <a:t>Geospace</a:t>
            </a:r>
            <a:r>
              <a:rPr lang="en-US" dirty="0" smtClean="0"/>
              <a:t>, Dennis Papadopoulos, University of Maryland</a:t>
            </a:r>
          </a:p>
          <a:p>
            <a:r>
              <a:rPr lang="en-US" dirty="0" smtClean="0">
                <a:hlinkClick r:id="rId4"/>
              </a:rPr>
              <a:t>http://spp.astro.umd.edu/SpaceWebProj/Invited%20Talks/Virtual%20ULF%20Antennea-2013.pdf</a:t>
            </a:r>
            <a:r>
              <a:rPr lang="en-US" dirty="0" smtClean="0"/>
              <a:t> – “Virtual ULF/ELF/VLF Ionospheric Antennae” Resolving </a:t>
            </a:r>
            <a:r>
              <a:rPr lang="en-US" dirty="0" err="1" smtClean="0"/>
              <a:t>Critcal</a:t>
            </a:r>
            <a:r>
              <a:rPr lang="en-US" dirty="0" smtClean="0"/>
              <a:t> </a:t>
            </a:r>
            <a:r>
              <a:rPr lang="en-US" dirty="0" err="1" smtClean="0"/>
              <a:t>Radiaton</a:t>
            </a:r>
            <a:r>
              <a:rPr lang="en-US" dirty="0" smtClean="0"/>
              <a:t> Belt &amp; </a:t>
            </a:r>
            <a:r>
              <a:rPr lang="en-US" dirty="0" err="1" smtClean="0"/>
              <a:t>Geospace</a:t>
            </a:r>
            <a:r>
              <a:rPr lang="en-US" dirty="0" smtClean="0"/>
              <a:t> Issues, Dennis Papadopoulos, University of Maryland</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51</a:t>
            </a:fld>
            <a:endParaRPr lang="en-US"/>
          </a:p>
        </p:txBody>
      </p:sp>
    </p:spTree>
    <p:extLst>
      <p:ext uri="{BB962C8B-B14F-4D97-AF65-F5344CB8AC3E}">
        <p14:creationId xmlns:p14="http://schemas.microsoft.com/office/powerpoint/2010/main" val="3032179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http://spp.astro.umd.edu/SpaceWebProj/Invited%20Talks/Active%20Experiments-2013.pdf</a:t>
            </a:r>
            <a:r>
              <a:rPr lang="en-US" dirty="0" smtClean="0"/>
              <a:t> – Using Active Experiments to Probe </a:t>
            </a:r>
            <a:r>
              <a:rPr lang="en-US" dirty="0" err="1" smtClean="0"/>
              <a:t>Geospace</a:t>
            </a:r>
            <a:r>
              <a:rPr lang="en-US" dirty="0" smtClean="0"/>
              <a:t>, Dennis Papadopoulos, University of Maryland</a:t>
            </a:r>
          </a:p>
          <a:p>
            <a:r>
              <a:rPr lang="en-US" dirty="0" smtClean="0">
                <a:hlinkClick r:id="rId4"/>
              </a:rPr>
              <a:t>http://spp.astro.umd.edu/SpaceWebProj/Invited%20Talks/Virtual%20ULF%20Antennea-2013.pdf</a:t>
            </a:r>
            <a:r>
              <a:rPr lang="en-US" dirty="0" smtClean="0"/>
              <a:t> – “Virtual ULF/ELF/VLF Ionospheric Antennae” Resolving </a:t>
            </a:r>
            <a:r>
              <a:rPr lang="en-US" dirty="0" err="1" smtClean="0"/>
              <a:t>Critcal</a:t>
            </a:r>
            <a:r>
              <a:rPr lang="en-US" dirty="0" smtClean="0"/>
              <a:t> </a:t>
            </a:r>
            <a:r>
              <a:rPr lang="en-US" dirty="0" err="1" smtClean="0"/>
              <a:t>Radiaton</a:t>
            </a:r>
            <a:r>
              <a:rPr lang="en-US" dirty="0" smtClean="0"/>
              <a:t> Belt &amp; </a:t>
            </a:r>
            <a:r>
              <a:rPr lang="en-US" dirty="0" err="1" smtClean="0"/>
              <a:t>Geospace</a:t>
            </a:r>
            <a:r>
              <a:rPr lang="en-US" dirty="0" smtClean="0"/>
              <a:t> Issues, Dennis Papadopoulos, University of Maryland</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52</a:t>
            </a:fld>
            <a:endParaRPr lang="en-US"/>
          </a:p>
        </p:txBody>
      </p:sp>
    </p:spTree>
    <p:extLst>
      <p:ext uri="{BB962C8B-B14F-4D97-AF65-F5344CB8AC3E}">
        <p14:creationId xmlns:p14="http://schemas.microsoft.com/office/powerpoint/2010/main" val="2232463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http://spp.astro.umd.edu/SpaceWebProj/Invited%20Talks/Active%20Experiments-2013.pdf</a:t>
            </a:r>
            <a:r>
              <a:rPr lang="en-US" dirty="0" smtClean="0"/>
              <a:t> – Using Active Experiments to Probe </a:t>
            </a:r>
            <a:r>
              <a:rPr lang="en-US" dirty="0" err="1" smtClean="0"/>
              <a:t>Geospace</a:t>
            </a:r>
            <a:r>
              <a:rPr lang="en-US" dirty="0" smtClean="0"/>
              <a:t>, Dennis Papadopoulos, University of Maryland</a:t>
            </a:r>
          </a:p>
          <a:p>
            <a:r>
              <a:rPr lang="en-US" dirty="0" smtClean="0">
                <a:hlinkClick r:id="rId4"/>
              </a:rPr>
              <a:t>http://spp.astro.umd.edu/SpaceWebProj/Invited%20Talks/Virtual%20ULF%20Antennea-2013.pdf</a:t>
            </a:r>
            <a:r>
              <a:rPr lang="en-US" dirty="0" smtClean="0"/>
              <a:t> – “Virtual ULF/ELF/VLF Ionospheric Antennae” Resolving </a:t>
            </a:r>
            <a:r>
              <a:rPr lang="en-US" dirty="0" err="1" smtClean="0"/>
              <a:t>Critcal</a:t>
            </a:r>
            <a:r>
              <a:rPr lang="en-US" dirty="0" smtClean="0"/>
              <a:t> </a:t>
            </a:r>
            <a:r>
              <a:rPr lang="en-US" dirty="0" err="1" smtClean="0"/>
              <a:t>Radiaton</a:t>
            </a:r>
            <a:r>
              <a:rPr lang="en-US" dirty="0" smtClean="0"/>
              <a:t> Belt &amp; </a:t>
            </a:r>
            <a:r>
              <a:rPr lang="en-US" dirty="0" err="1" smtClean="0"/>
              <a:t>Geospace</a:t>
            </a:r>
            <a:r>
              <a:rPr lang="en-US" dirty="0" smtClean="0"/>
              <a:t> Issues, Dennis Papadopoulos, University of Maryland</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53</a:t>
            </a:fld>
            <a:endParaRPr lang="en-US"/>
          </a:p>
        </p:txBody>
      </p:sp>
    </p:spTree>
    <p:extLst>
      <p:ext uri="{BB962C8B-B14F-4D97-AF65-F5344CB8AC3E}">
        <p14:creationId xmlns:p14="http://schemas.microsoft.com/office/powerpoint/2010/main" val="504526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https://climateviewer.com/2014/10/22/haarp-boat-ionospheric-heaters-go-mobile/</a:t>
            </a:r>
          </a:p>
          <a:p>
            <a:r>
              <a:rPr lang="en-US" dirty="0" smtClean="0">
                <a:hlinkClick r:id="rId3"/>
              </a:rPr>
              <a:t>http://spp.astro.umd.edu/SpaceWebProj/Invited%20Talks/Barge%20Based%20ELF-2010.pdf</a:t>
            </a:r>
            <a:r>
              <a:rPr lang="en-US" dirty="0" smtClean="0"/>
              <a:t> – “On the Viability and Requirements of a Barge Based ELF System” Dennis Papadopoulos, University of Maryland, College Park, December 21, 2010</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54</a:t>
            </a:fld>
            <a:endParaRPr lang="en-US"/>
          </a:p>
        </p:txBody>
      </p:sp>
    </p:spTree>
    <p:extLst>
      <p:ext uri="{BB962C8B-B14F-4D97-AF65-F5344CB8AC3E}">
        <p14:creationId xmlns:p14="http://schemas.microsoft.com/office/powerpoint/2010/main" val="3008139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https://climateviewer.com/2014/10/22/haarp-boat-ionospheric-heaters-go-mobile/</a:t>
            </a:r>
          </a:p>
          <a:p>
            <a:r>
              <a:rPr lang="en-US" dirty="0" smtClean="0">
                <a:hlinkClick r:id="rId4"/>
              </a:rPr>
              <a:t>http://spp.astro.umd.edu/SpaceWebProj/Invited%20Talks/Barge%20Based%20ELF-2010.pdf</a:t>
            </a:r>
            <a:r>
              <a:rPr lang="en-US" dirty="0" smtClean="0"/>
              <a:t> – “On the Viability and Requirements of a Barge Based ELF System” Dennis Papadopoulos, University of Maryland, College Park, December 21, 2010</a:t>
            </a:r>
            <a:endParaRPr lang="en-US" dirty="0" smtClean="0">
              <a:hlinkClick r:id="rId3"/>
            </a:endParaRPr>
          </a:p>
          <a:p>
            <a:r>
              <a:rPr lang="en-US" dirty="0" smtClean="0">
                <a:hlinkClick r:id="rId3"/>
              </a:rPr>
              <a:t>http://www.ipr.umd.edu/sites/default/files/documents/Papadopoulos%20.pdf</a:t>
            </a:r>
            <a:r>
              <a:rPr lang="en-US" dirty="0" smtClean="0"/>
              <a:t> – “Mobile HF Sources Research &amp; Applications” Physics of Ionospheric Modification, Theory &amp; Laboratory Experiments, Dennis Papadopoulos – Gennady </a:t>
            </a:r>
            <a:r>
              <a:rPr lang="en-US" dirty="0" err="1" smtClean="0"/>
              <a:t>Milikh</a:t>
            </a:r>
            <a:r>
              <a:rPr lang="en-US" dirty="0" smtClean="0"/>
              <a:t>, University of Maryland, College Park, AFOSR MURI </a:t>
            </a:r>
            <a:r>
              <a:rPr lang="en-US" dirty="0" err="1" smtClean="0"/>
              <a:t>Kick­Off</a:t>
            </a:r>
            <a:r>
              <a:rPr lang="en-US" dirty="0" smtClean="0"/>
              <a:t> March 12, 2014</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55</a:t>
            </a:fld>
            <a:endParaRPr lang="en-US"/>
          </a:p>
        </p:txBody>
      </p:sp>
    </p:spTree>
    <p:extLst>
      <p:ext uri="{BB962C8B-B14F-4D97-AF65-F5344CB8AC3E}">
        <p14:creationId xmlns:p14="http://schemas.microsoft.com/office/powerpoint/2010/main" val="41253516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https://climateviewer.com/2014/04/01/haarp-lucy-sky-diamonds/</a:t>
            </a:r>
          </a:p>
          <a:p>
            <a:endParaRPr lang="en-US" dirty="0" smtClean="0"/>
          </a:p>
          <a:p>
            <a:r>
              <a:rPr lang="en-US" dirty="0" smtClean="0"/>
              <a:t>ANGELS Proposal</a:t>
            </a:r>
            <a:r>
              <a:rPr lang="en-US" baseline="0" dirty="0" smtClean="0"/>
              <a:t> </a:t>
            </a:r>
          </a:p>
          <a:p>
            <a:r>
              <a:rPr lang="en-US" dirty="0" smtClean="0"/>
              <a:t>https://</a:t>
            </a:r>
            <a:r>
              <a:rPr lang="en-US" dirty="0" smtClean="0"/>
              <a:t>docs.google.com/presentation/d/1vOw215pGuiob9q-u0VRrc2Uumfxr8xU3s4Q2k_YNdsE/edit#slide=id.p4</a:t>
            </a:r>
          </a:p>
          <a:p>
            <a:endParaRPr lang="en-US" dirty="0" smtClean="0"/>
          </a:p>
          <a:p>
            <a:r>
              <a:rPr lang="en-US" dirty="0" smtClean="0"/>
              <a:t>Arctic Methane Emergency Group – AMEG</a:t>
            </a:r>
          </a:p>
          <a:p>
            <a:r>
              <a:rPr lang="en-US" dirty="0" smtClean="0"/>
              <a:t>http://ameg.me/</a:t>
            </a:r>
          </a:p>
          <a:p>
            <a:endParaRPr lang="en-US" dirty="0" smtClean="0"/>
          </a:p>
          <a:p>
            <a:r>
              <a:rPr lang="en-US" dirty="0" smtClean="0"/>
              <a:t>AMEG</a:t>
            </a:r>
            <a:r>
              <a:rPr lang="en-US" baseline="0" dirty="0" smtClean="0"/>
              <a:t> letter to world leaders begging for Geoengineering in 2013</a:t>
            </a:r>
          </a:p>
          <a:p>
            <a:r>
              <a:rPr lang="en-US" dirty="0" smtClean="0"/>
              <a:t>http://ameg.me/images/ameg-strategic-plan.pdf</a:t>
            </a:r>
          </a:p>
          <a:p>
            <a:endParaRPr lang="en-US" dirty="0" smtClean="0"/>
          </a:p>
          <a:p>
            <a:r>
              <a:rPr lang="en-US" dirty="0" smtClean="0"/>
              <a:t>“</a:t>
            </a:r>
            <a:r>
              <a:rPr lang="en-US" sz="1200" b="1" i="1" kern="1200" dirty="0" smtClean="0">
                <a:solidFill>
                  <a:schemeClr val="tx1"/>
                </a:solidFill>
                <a:effectLst/>
                <a:latin typeface="+mn-lt"/>
                <a:ea typeface="+mn-ea"/>
                <a:cs typeface="+mn-cs"/>
              </a:rPr>
              <a:t>Following the launch of AMEG’s ‘Strategic Plan’ the above actions will be communicated to all world leaders and relevant parties in the form of an ‘Essential Action Plan’ to match the pending circumstances of the change in the world’s weather patterns.”</a:t>
            </a:r>
            <a:endParaRPr lang="en-US" dirty="0" smtClean="0"/>
          </a:p>
          <a:p>
            <a:endParaRPr lang="en-US" dirty="0" smtClean="0"/>
          </a:p>
          <a:p>
            <a:r>
              <a:rPr lang="en-US" sz="1200" b="0" i="0" kern="1200" dirty="0" smtClean="0">
                <a:solidFill>
                  <a:schemeClr val="tx1"/>
                </a:solidFill>
                <a:effectLst/>
                <a:latin typeface="+mn-lt"/>
                <a:ea typeface="+mn-ea"/>
                <a:cs typeface="+mn-cs"/>
              </a:rPr>
              <a:t>UK Government Response to AMEG’s call for Geoengineering</a:t>
            </a:r>
          </a:p>
          <a:p>
            <a:r>
              <a:rPr lang="en-US" dirty="0" smtClean="0"/>
              <a:t>http://www.publications.parliament.uk/pa/cm201213/cmselect/cmenvaud/858/85804.htm</a:t>
            </a:r>
          </a:p>
          <a:p>
            <a:endParaRPr lang="en-US" dirty="0" smtClean="0"/>
          </a:p>
          <a:p>
            <a:r>
              <a:rPr lang="en-US" sz="1200" b="0" i="0" kern="1200" dirty="0" smtClean="0">
                <a:solidFill>
                  <a:schemeClr val="tx1"/>
                </a:solidFill>
                <a:effectLst/>
                <a:latin typeface="+mn-lt"/>
                <a:ea typeface="+mn-ea"/>
                <a:cs typeface="+mn-cs"/>
              </a:rPr>
              <a:t>AMEG Responds to UK </a:t>
            </a:r>
            <a:r>
              <a:rPr lang="en-US" sz="1200" b="0" i="0" kern="1200" smtClean="0">
                <a:solidFill>
                  <a:schemeClr val="tx1"/>
                </a:solidFill>
                <a:effectLst/>
                <a:latin typeface="+mn-lt"/>
                <a:ea typeface="+mn-ea"/>
                <a:cs typeface="+mn-cs"/>
              </a:rPr>
              <a:t>Governments shunning: </a:t>
            </a:r>
            <a:r>
              <a:rPr lang="en-US" smtClean="0"/>
              <a:t>http</a:t>
            </a:r>
            <a:r>
              <a:rPr lang="en-US" dirty="0" smtClean="0"/>
              <a:t>://ameg.me/index.php/2-ameg/48-government-response-to-eac-based-on-non-existing-observations-says-ameg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56</a:t>
            </a:fld>
            <a:endParaRPr lang="en-US"/>
          </a:p>
        </p:txBody>
      </p:sp>
    </p:spTree>
    <p:extLst>
      <p:ext uri="{BB962C8B-B14F-4D97-AF65-F5344CB8AC3E}">
        <p14:creationId xmlns:p14="http://schemas.microsoft.com/office/powerpoint/2010/main" val="1146104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https://climateviewer.com/geoengineering/</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57</a:t>
            </a:fld>
            <a:endParaRPr lang="en-US"/>
          </a:p>
        </p:txBody>
      </p:sp>
    </p:spTree>
    <p:extLst>
      <p:ext uri="{BB962C8B-B14F-4D97-AF65-F5344CB8AC3E}">
        <p14:creationId xmlns:p14="http://schemas.microsoft.com/office/powerpoint/2010/main" val="1444725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0C2A7-6C7B-425B-9763-46418AC4E0AE}" type="slidenum">
              <a:rPr lang="en-US" smtClean="0"/>
              <a:t>58</a:t>
            </a:fld>
            <a:endParaRPr lang="en-US"/>
          </a:p>
        </p:txBody>
      </p:sp>
    </p:spTree>
    <p:extLst>
      <p:ext uri="{BB962C8B-B14F-4D97-AF65-F5344CB8AC3E}">
        <p14:creationId xmlns:p14="http://schemas.microsoft.com/office/powerpoint/2010/main" val="210250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https://climateviewer.com/2015/03/06/re-branding-geoengineering-climate-intervention-and-gatekeeping/</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59</a:t>
            </a:fld>
            <a:endParaRPr lang="en-US"/>
          </a:p>
        </p:txBody>
      </p:sp>
    </p:spTree>
    <p:extLst>
      <p:ext uri="{BB962C8B-B14F-4D97-AF65-F5344CB8AC3E}">
        <p14:creationId xmlns:p14="http://schemas.microsoft.com/office/powerpoint/2010/main" val="64173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https://en.wikipedia.org/wiki/Charles_Hatfield</a:t>
            </a:r>
          </a:p>
          <a:p>
            <a:r>
              <a:rPr lang="en-US" dirty="0" smtClean="0"/>
              <a:t>https://climateviewer.com/2014/03/25/history-cloud-seeding-pluviculture-hurricane-hacking/</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a:t>
            </a:fld>
            <a:endParaRPr lang="en-US"/>
          </a:p>
        </p:txBody>
      </p:sp>
    </p:spTree>
    <p:extLst>
      <p:ext uri="{BB962C8B-B14F-4D97-AF65-F5344CB8AC3E}">
        <p14:creationId xmlns:p14="http://schemas.microsoft.com/office/powerpoint/2010/main" val="3130173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August, 1997 - Global Warming and Ice Ages – Prospects for Physics-Based Modulation of Global Change</a:t>
            </a:r>
          </a:p>
          <a:p>
            <a:r>
              <a:rPr lang="en-US" dirty="0" smtClean="0"/>
              <a:t>Dr. Evil's Geoengineering Plan (part 1) by Edward Teller, Lowell Wood, Roderick Hyde. Lawrence Livermore National Laboratory.</a:t>
            </a:r>
          </a:p>
          <a:p>
            <a:r>
              <a:rPr lang="en-US" b="1" dirty="0" smtClean="0"/>
              <a:t>References</a:t>
            </a:r>
          </a:p>
          <a:p>
            <a:r>
              <a:rPr lang="en-US" dirty="0" smtClean="0">
                <a:hlinkClick r:id="rId3" tooltip="http://dge.stanford.edu/labs/caldeiralab/Caldeira%20downloads/Teller_etal_LLNL231636_1997.pdf"/>
              </a:rPr>
              <a:t>http://dge.stanford.edu/labs/caldeiralab/Caldeira%20downloads/Teller_etal_LLNL231636_1997.pdf</a:t>
            </a:r>
            <a:endParaRPr lang="en-US" dirty="0" smtClean="0"/>
          </a:p>
          <a:p>
            <a:endParaRPr lang="en-US" b="1" dirty="0" smtClean="0"/>
          </a:p>
          <a:p>
            <a:endParaRPr lang="en-US" b="1" dirty="0" smtClean="0"/>
          </a:p>
          <a:p>
            <a:pPr defTabSz="966612">
              <a:defRPr/>
            </a:pPr>
            <a:r>
              <a:rPr lang="en-US" b="1" dirty="0" smtClean="0"/>
              <a:t>August 19-24, 1999 - Long-Range Weather Prediction And Prevention of Climate Catastrophes – A Status Report</a:t>
            </a:r>
          </a:p>
          <a:p>
            <a:r>
              <a:rPr lang="en-US" dirty="0" smtClean="0"/>
              <a:t>Dr. Evil's Geoengineering Plan (part 2) by Edward Teller, Lowell Wood, Roderick Hyde, and Ken </a:t>
            </a:r>
            <a:r>
              <a:rPr lang="en-US" dirty="0" err="1" smtClean="0"/>
              <a:t>Caldeira</a:t>
            </a:r>
            <a:r>
              <a:rPr lang="en-US" dirty="0" smtClean="0"/>
              <a:t>. Lawrence Livermore National Laboratory.</a:t>
            </a:r>
          </a:p>
          <a:p>
            <a:r>
              <a:rPr lang="en-US" b="1" dirty="0" smtClean="0"/>
              <a:t>References</a:t>
            </a:r>
          </a:p>
          <a:p>
            <a:r>
              <a:rPr lang="en-US" dirty="0" smtClean="0">
                <a:hlinkClick r:id="rId4" tooltip="http://dge.stanford.edu/labs/caldeiralab/Caldeira%20downloads/Teller_etal_LLNL236324_1999.pdf"/>
              </a:rPr>
              <a:t>http://dge.stanford.edu/labs/caldeiralab/Caldeira%20downloads/Teller_etal_LLNL236324_1999.pdf</a:t>
            </a:r>
            <a:endParaRPr lang="en-US" dirty="0" smtClean="0"/>
          </a:p>
          <a:p>
            <a:endParaRPr lang="en-US" b="1" dirty="0" smtClean="0"/>
          </a:p>
          <a:p>
            <a:endParaRPr lang="en-US" b="1" dirty="0" smtClean="0"/>
          </a:p>
          <a:p>
            <a:pPr defTabSz="966612">
              <a:defRPr/>
            </a:pPr>
            <a:r>
              <a:rPr lang="en-US" b="1" dirty="0" smtClean="0"/>
              <a:t>April 19, 2002 - Active Climate Stabilization – Practical Physics-Based Approaches to Prevention of Climate Change</a:t>
            </a:r>
          </a:p>
          <a:p>
            <a:r>
              <a:rPr lang="en-US" dirty="0" smtClean="0"/>
              <a:t>Dr. Evil's Geoengineering Plan (part 3) by Edward Teller, Lowell Wood, Roderick Hyde. Lawrence Livermore National Laboratory.</a:t>
            </a:r>
          </a:p>
          <a:p>
            <a:r>
              <a:rPr lang="en-US" b="1" dirty="0" smtClean="0"/>
              <a:t>References</a:t>
            </a:r>
          </a:p>
          <a:p>
            <a:r>
              <a:rPr lang="en-US" dirty="0" smtClean="0">
                <a:hlinkClick r:id="rId5" tooltip="http://web.archive.org/web/20070611194418/http://www.llnl.gov/global-warm/148012.pdf"/>
              </a:rPr>
              <a:t>http://web.archive.org/web/20070611194418/http://www.llnl.gov/global-warm/148012.pdf</a:t>
            </a:r>
            <a:endParaRPr lang="en-US" dirty="0" smtClean="0"/>
          </a:p>
          <a:p>
            <a:r>
              <a:rPr lang="en-US" dirty="0" smtClean="0">
                <a:hlinkClick r:id="rId6" tooltip="http://r3zn8d.files.wordpress.com/2013/03/active-climate-stabilization-practical-physics-based-approaches-to-prevention-of-climate-change.pdf"/>
              </a:rPr>
              <a:t>http://r3zn8d.files.wordpress.com/2013/03/active-climate-stabilization-practical-physics-based-approaches-to-prevention-of-climate-change.pdf</a:t>
            </a:r>
            <a:endParaRPr lang="en-US" dirty="0" smtClean="0"/>
          </a:p>
          <a:p>
            <a:endParaRPr lang="en-US" dirty="0" smtClean="0"/>
          </a:p>
          <a:p>
            <a:pPr defTabSz="966612">
              <a:defRPr/>
            </a:pPr>
            <a:r>
              <a:rPr lang="en-US" b="1" dirty="0" smtClean="0"/>
              <a:t>August,</a:t>
            </a:r>
            <a:r>
              <a:rPr lang="en-US" b="1" smtClean="0"/>
              <a:t> 2006 </a:t>
            </a:r>
            <a:r>
              <a:rPr lang="en-US" b="1" dirty="0" smtClean="0"/>
              <a:t>- Stratospheric sulfur injection to reflect sunlight</a:t>
            </a:r>
          </a:p>
          <a:p>
            <a:r>
              <a:rPr lang="en-US" dirty="0" smtClean="0"/>
              <a:t>Albedo Enhancement by Stratospheric Sulfur Injections – A Contribution to Resolve a Policy Dilemma by Nobel prize winner Paul J. </a:t>
            </a:r>
            <a:r>
              <a:rPr lang="en-US" dirty="0" err="1" smtClean="0"/>
              <a:t>Crutzen</a:t>
            </a:r>
            <a:endParaRPr lang="en-US" dirty="0" smtClean="0"/>
          </a:p>
          <a:p>
            <a:r>
              <a:rPr lang="en-US" b="1" dirty="0" smtClean="0"/>
              <a:t>References</a:t>
            </a:r>
          </a:p>
          <a:p>
            <a:r>
              <a:rPr lang="en-US" dirty="0" smtClean="0">
                <a:hlinkClick r:id="rId7" tooltip="http://link.springer.com/article/10.1007%2Fs10584-006-9101-y?LI=true"/>
              </a:rPr>
              <a:t>http://link.springer.com/article/10.1007%2Fs10584-006-9101-y?LI=true</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60</a:t>
            </a:fld>
            <a:endParaRPr lang="en-US"/>
          </a:p>
        </p:txBody>
      </p:sp>
    </p:spTree>
    <p:extLst>
      <p:ext uri="{BB962C8B-B14F-4D97-AF65-F5344CB8AC3E}">
        <p14:creationId xmlns:p14="http://schemas.microsoft.com/office/powerpoint/2010/main" val="75358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https://climateviewer.wordpress.com/2013/10/09/bill-gates-funds-geoengineering-studies/</a:t>
            </a:r>
          </a:p>
          <a:p>
            <a:endParaRPr lang="en-US" dirty="0" smtClean="0"/>
          </a:p>
          <a:p>
            <a:pPr fontAlgn="base"/>
            <a:r>
              <a:rPr lang="en-US" sz="1300" i="1" dirty="0"/>
              <a:t>Grants for (geoengineering programs) research are provided to the University of Calgary from gifts made by </a:t>
            </a:r>
            <a:r>
              <a:rPr lang="en-US" sz="1300" b="1" i="1" dirty="0"/>
              <a:t>Mr. Bill Gates</a:t>
            </a:r>
            <a:r>
              <a:rPr lang="en-US" sz="1300" i="1" dirty="0"/>
              <a:t> from his personal funds. The activities of the </a:t>
            </a:r>
            <a:r>
              <a:rPr lang="en-US" sz="1300" b="1" i="1" dirty="0"/>
              <a:t>Fund for Innovative Climate and Energy Research</a:t>
            </a:r>
            <a:r>
              <a:rPr lang="en-US" sz="1300" i="1" dirty="0"/>
              <a:t> fall outside the scope of activities of the Bill &amp; Melinda Gates Foundation. FICER is not a Foundation project and has no relationship with it.</a:t>
            </a:r>
          </a:p>
          <a:p>
            <a:pPr fontAlgn="base"/>
            <a:r>
              <a:rPr lang="en-US" sz="1300" i="1" dirty="0"/>
              <a:t>The fund has supported research in a wide range of areas. Some examples include:</a:t>
            </a:r>
            <a:br>
              <a:rPr lang="en-US" sz="1300" i="1" dirty="0"/>
            </a:br>
            <a:r>
              <a:rPr lang="en-US" sz="1300" i="1" dirty="0"/>
              <a:t>1. understanding carbon dioxide emissions associated with international trade in goods and services;</a:t>
            </a:r>
            <a:br>
              <a:rPr lang="en-US" sz="1300" i="1" dirty="0"/>
            </a:br>
            <a:r>
              <a:rPr lang="en-US" sz="1300" i="1" dirty="0"/>
              <a:t>2. developing technologies to capture carbon dioxide out of the air; and</a:t>
            </a:r>
            <a:br>
              <a:rPr lang="en-US" sz="1300" i="1" dirty="0"/>
            </a:br>
            <a:r>
              <a:rPr lang="en-US" sz="1300" i="1" dirty="0"/>
              <a:t>3. climate modeling to understand possible environmental consequences of solar radiation management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61</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Oldham P, </a:t>
            </a:r>
            <a:r>
              <a:rPr lang="en-US" sz="1300" i="1" dirty="0" err="1"/>
              <a:t>Szerszynski</a:t>
            </a:r>
            <a:r>
              <a:rPr lang="en-US" sz="1300" i="1" dirty="0"/>
              <a:t> B, </a:t>
            </a:r>
            <a:r>
              <a:rPr lang="en-US" sz="1300" i="1" dirty="0" err="1"/>
              <a:t>Stilgoe</a:t>
            </a:r>
            <a:r>
              <a:rPr lang="en-US" sz="1300" i="1" dirty="0"/>
              <a:t> J, Brown C, </a:t>
            </a:r>
            <a:r>
              <a:rPr lang="en-US" sz="1300" i="1" dirty="0" err="1"/>
              <a:t>Eacott</a:t>
            </a:r>
            <a:r>
              <a:rPr lang="en-US" sz="1300" i="1" dirty="0"/>
              <a:t> B, </a:t>
            </a:r>
            <a:r>
              <a:rPr lang="en-US" sz="1300" i="1" dirty="0" err="1"/>
              <a:t>Yuille</a:t>
            </a:r>
            <a:r>
              <a:rPr lang="en-US" sz="1300" i="1" dirty="0"/>
              <a:t> A. 2014. </a:t>
            </a:r>
            <a:r>
              <a:rPr lang="en-US" sz="1300" b="1" i="1" dirty="0"/>
              <a:t>Mapping the landscape of climate engineering</a:t>
            </a:r>
            <a:r>
              <a:rPr lang="en-US" sz="1300" i="1" dirty="0"/>
              <a:t>. Phil. Trans. R. Soc. A 372, 20140065 (</a:t>
            </a:r>
            <a:r>
              <a:rPr lang="en-US" sz="1300" i="1" dirty="0">
                <a:hlinkClick r:id="rId3"/>
              </a:rPr>
              <a:t>doi:10.1098/rsta.2014.0065</a:t>
            </a:r>
            <a:r>
              <a:rPr lang="en-US" sz="1300" i="1" dirty="0"/>
              <a:t>) [</a:t>
            </a:r>
            <a:r>
              <a:rPr lang="en-US" sz="1300" i="1" dirty="0">
                <a:hlinkClick r:id="rId4"/>
              </a:rPr>
              <a:t>PMC free article</a:t>
            </a:r>
            <a:r>
              <a:rPr lang="en-US" sz="1300" i="1" dirty="0"/>
              <a:t>][</a:t>
            </a:r>
            <a:r>
              <a:rPr lang="en-US" sz="1300" i="1" dirty="0">
                <a:hlinkClick r:id="rId5"/>
              </a:rPr>
              <a:t>PubMed</a:t>
            </a:r>
            <a:r>
              <a:rPr lang="en-US" sz="1300" i="1" dirty="0"/>
              <a:t>]</a:t>
            </a:r>
          </a:p>
          <a:p>
            <a:r>
              <a:rPr lang="en-US" dirty="0" smtClean="0"/>
              <a:t>http://dx.doi.org/10.1098/rsta.2014.0065</a:t>
            </a:r>
          </a:p>
          <a:p>
            <a:pPr defTabSz="966612">
              <a:defRPr/>
            </a:pPr>
            <a:r>
              <a:rPr lang="en-US" dirty="0" smtClean="0"/>
              <a:t>http://www.ncbi.nlm.nih.gov/pmc/articles/PMC4240957/</a:t>
            </a:r>
          </a:p>
          <a:p>
            <a:r>
              <a:rPr lang="en-US" dirty="0" smtClean="0"/>
              <a:t>http://www.ncbi.nlm.nih.gov/pubmed/25404683</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62</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b="1" dirty="0"/>
              <a:t>https://climateviewer.com/2013/10/09/the-silver-lining-project-cloud-making-boats-ocean-pumps-to-halt-hurricanes/</a:t>
            </a:r>
          </a:p>
          <a:p>
            <a:pPr fontAlgn="base"/>
            <a:endParaRPr lang="en-US" sz="1300" i="1" dirty="0"/>
          </a:p>
          <a:p>
            <a:pPr fontAlgn="base"/>
            <a:r>
              <a:rPr lang="en-US" sz="1300" i="1" dirty="0"/>
              <a:t>The Silver Lining Project is a not-for-profit international scientific research collaboration to study </a:t>
            </a:r>
            <a:r>
              <a:rPr lang="en-US" sz="1300" i="1" dirty="0" smtClean="0"/>
              <a:t>the effects </a:t>
            </a:r>
            <a:r>
              <a:rPr lang="en-US" sz="1300" i="1" dirty="0"/>
              <a:t>of particles (aerosols) on clouds, and the influence of these cloud effects on climate systems. [1]</a:t>
            </a:r>
          </a:p>
          <a:p>
            <a:pPr fontAlgn="base"/>
            <a:r>
              <a:rPr lang="en-US" sz="1300" i="1" dirty="0"/>
              <a:t>Research Objectives</a:t>
            </a:r>
            <a:r>
              <a:rPr lang="en-US" sz="1300" i="1" dirty="0" smtClean="0"/>
              <a:t>: Fill </a:t>
            </a:r>
            <a:r>
              <a:rPr lang="en-US" sz="1300" i="1" dirty="0"/>
              <a:t>important gaps in the understanding of cloud dynamics and systems to improve climate </a:t>
            </a:r>
            <a:r>
              <a:rPr lang="en-US" sz="1300" i="1" dirty="0" smtClean="0"/>
              <a:t>models - Advance </a:t>
            </a:r>
            <a:r>
              <a:rPr lang="en-US" sz="1300" i="1" dirty="0"/>
              <a:t>understanding of the climate effects of pollution in </a:t>
            </a:r>
            <a:r>
              <a:rPr lang="en-US" sz="1300" i="1" dirty="0" smtClean="0"/>
              <a:t>clouds - Research </a:t>
            </a:r>
            <a:r>
              <a:rPr lang="en-US" sz="1300" i="1" dirty="0"/>
              <a:t>basic processes associated with adding natural aerosols to clouds to impact climate (e.g. Marine Cloud Brightening</a:t>
            </a:r>
            <a:r>
              <a:rPr lang="en-US" sz="1300" i="1" dirty="0" smtClean="0"/>
              <a:t>) - Understand </a:t>
            </a:r>
            <a:r>
              <a:rPr lang="en-US" sz="1300" i="1" dirty="0"/>
              <a:t>the principles behind technologies for adding natural aerosols to cloud systems  [2</a:t>
            </a:r>
            <a:r>
              <a:rPr lang="en-US" sz="1300" i="1" dirty="0" smtClean="0"/>
              <a:t>] - </a:t>
            </a:r>
            <a:r>
              <a:rPr lang="en-US" sz="1300" b="1" i="1" dirty="0" smtClean="0"/>
              <a:t>This </a:t>
            </a:r>
            <a:r>
              <a:rPr lang="en-US" sz="1300" b="1" i="1" dirty="0"/>
              <a:t>research is currently undertaken by distinguished scientists and engineers at:</a:t>
            </a:r>
            <a:r>
              <a:rPr lang="en-US" sz="1300" i="1" dirty="0"/>
              <a:t> Manchester University, Leeds University, NCAR, Pacific Northwest National Labs, Purdue University, University of Washington and the University of Edinburgh [3</a:t>
            </a:r>
            <a:r>
              <a:rPr lang="en-US" sz="1300" i="1" dirty="0" smtClean="0"/>
              <a:t>]. </a:t>
            </a:r>
            <a:r>
              <a:rPr lang="en-US" sz="1300" b="1" i="1" dirty="0" smtClean="0"/>
              <a:t>Silver </a:t>
            </a:r>
            <a:r>
              <a:rPr lang="en-US" sz="1300" b="1" i="1" dirty="0"/>
              <a:t>Lining Project </a:t>
            </a:r>
            <a:r>
              <a:rPr lang="en-US" sz="1300" b="1" i="1" dirty="0" smtClean="0"/>
              <a:t>- </a:t>
            </a:r>
            <a:r>
              <a:rPr lang="en-US" sz="1300" i="1" dirty="0" smtClean="0"/>
              <a:t>One </a:t>
            </a:r>
            <a:r>
              <a:rPr lang="en-US" sz="1300" i="1" dirty="0"/>
              <a:t>Market Street, Suite </a:t>
            </a:r>
            <a:r>
              <a:rPr lang="en-US" sz="1300" i="1" dirty="0" smtClean="0"/>
              <a:t>3500. San </a:t>
            </a:r>
            <a:r>
              <a:rPr lang="en-US" sz="1300" i="1" dirty="0"/>
              <a:t>Francisco, California </a:t>
            </a:r>
            <a:r>
              <a:rPr lang="en-US" sz="1300" i="1" dirty="0" smtClean="0"/>
              <a:t>94105 phone</a:t>
            </a:r>
            <a:r>
              <a:rPr lang="en-US" sz="1300" i="1" dirty="0"/>
              <a:t>: +1 (415) </a:t>
            </a:r>
            <a:r>
              <a:rPr lang="en-US" sz="1300" i="1" dirty="0" smtClean="0"/>
              <a:t>681-8000  fax</a:t>
            </a:r>
            <a:r>
              <a:rPr lang="en-US" sz="1300" i="1" dirty="0"/>
              <a:t>: +1 (415) </a:t>
            </a:r>
            <a:r>
              <a:rPr lang="en-US" sz="1300" i="1" dirty="0" smtClean="0"/>
              <a:t>651-8932  Email</a:t>
            </a:r>
            <a:r>
              <a:rPr lang="en-US" sz="1300" i="1" dirty="0"/>
              <a:t>: info@silverliningproj.org [4</a:t>
            </a:r>
            <a:r>
              <a:rPr lang="en-US" sz="1300" i="1" dirty="0" smtClean="0"/>
              <a:t>] [</a:t>
            </a:r>
            <a:r>
              <a:rPr lang="en-US" sz="1300" i="1" dirty="0"/>
              <a:t>1] </a:t>
            </a:r>
            <a:r>
              <a:rPr lang="en-US" sz="1300" i="1" dirty="0" smtClean="0">
                <a:hlinkClick r:id="rId3" tooltip="http://web.archive.org/web/20100516222116/http://silverliningproj.org/index.html"/>
              </a:rPr>
              <a:t>silverliningproj.org/index.html</a:t>
            </a:r>
            <a:r>
              <a:rPr lang="en-US" sz="1300" i="1" dirty="0" smtClean="0"/>
              <a:t>  [</a:t>
            </a:r>
            <a:r>
              <a:rPr lang="en-US" sz="1300" i="1" dirty="0"/>
              <a:t>2] </a:t>
            </a:r>
            <a:r>
              <a:rPr lang="en-US" sz="1300" i="1" dirty="0" smtClean="0">
                <a:hlinkClick r:id="rId4" tooltip="http://web.archive.org/web/20100514110044/http://silverliningproj.org/research.html"/>
              </a:rPr>
              <a:t>silverliningproj.org/research.html</a:t>
            </a:r>
            <a:r>
              <a:rPr lang="en-US" sz="1300" i="1" dirty="0" smtClean="0"/>
              <a:t> [</a:t>
            </a:r>
            <a:r>
              <a:rPr lang="en-US" sz="1300" i="1" dirty="0"/>
              <a:t>3] </a:t>
            </a:r>
            <a:r>
              <a:rPr lang="en-US" sz="1300" i="1" dirty="0" smtClean="0">
                <a:hlinkClick r:id="rId5" tooltip="http://web.archive.org/web/20100514105840/http://silverliningproj.org/collaborators.html"/>
              </a:rPr>
              <a:t>silverliningproj.org/collaborators.html</a:t>
            </a:r>
            <a:r>
              <a:rPr lang="en-US" sz="1300" i="1" dirty="0" smtClean="0"/>
              <a:t> [</a:t>
            </a:r>
            <a:r>
              <a:rPr lang="en-US" sz="1300" i="1" dirty="0"/>
              <a:t>4] </a:t>
            </a:r>
            <a:r>
              <a:rPr lang="en-US" sz="1300" i="1" dirty="0">
                <a:hlinkClick r:id="rId6" tooltip="http://web.archive.org/web/20100514112444/http://silverliningproj.org/contact.html"/>
              </a:rPr>
              <a:t>silverliningproj.org/contact.html</a:t>
            </a:r>
            <a:endParaRPr lang="en-US" sz="1300" i="1"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63</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b="1" dirty="0"/>
              <a:t>https://climateviewer.com/2013/10/10/the-stratoshield-hose-to-the-sky-could-reverse-global-warming/</a:t>
            </a:r>
          </a:p>
          <a:p>
            <a:pPr fontAlgn="base"/>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64</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b="1" dirty="0"/>
              <a:t>https://climateviewer.com/2013/10/06/geoengineering-programs-weather-modification-experiments/</a:t>
            </a:r>
          </a:p>
          <a:p>
            <a:pPr fontAlgn="base"/>
            <a:endParaRPr lang="en-US" sz="1300" b="1" dirty="0"/>
          </a:p>
          <a:p>
            <a:pPr fontAlgn="base"/>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65</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b="1" dirty="0"/>
              <a:t>https://climateviewer.com/2014/04/01/hard-look-perils-potential-geoengineering/</a:t>
            </a:r>
          </a:p>
          <a:p>
            <a:pPr fontAlgn="base"/>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66</a:t>
            </a:fld>
            <a:endParaRPr lang="en-US"/>
          </a:p>
        </p:txBody>
      </p:sp>
    </p:spTree>
    <p:extLst>
      <p:ext uri="{BB962C8B-B14F-4D97-AF65-F5344CB8AC3E}">
        <p14:creationId xmlns:p14="http://schemas.microsoft.com/office/powerpoint/2010/main" val="2142197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https://groups.google.com/d/msg/geoengineering/ipdLpbnXHeU/tAXDtadrNR0J</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67</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DECISION-MAKING FOR GEOENGINEERING: WHY WILL IT BE CHALLENGING? </a:t>
            </a:r>
          </a:p>
          <a:p>
            <a:r>
              <a:rPr lang="en-US" dirty="0" smtClean="0"/>
              <a:t>The third of a set of four Briefing Notes summarizing the findings of the Integrated Assessment of Geoengineering Proposals</a:t>
            </a:r>
          </a:p>
          <a:p>
            <a:pPr defTabSz="966612">
              <a:defRPr/>
            </a:pPr>
            <a:r>
              <a:rPr lang="en-US" dirty="0" smtClean="0"/>
              <a:t>http://www.iagp.ac.uk/sites/default/files/IAGP_Briefing_Note_3.pdf</a:t>
            </a:r>
          </a:p>
          <a:p>
            <a:endParaRPr lang="en-US" dirty="0" smtClean="0"/>
          </a:p>
          <a:p>
            <a:r>
              <a:rPr lang="en-US" dirty="0" smtClean="0"/>
              <a:t>“The ability to accurately detect and attribute changes in the climate should be a prerequisite for implementing geoengineering”</a:t>
            </a:r>
          </a:p>
          <a:p>
            <a:endParaRPr lang="en-US" dirty="0" smtClean="0"/>
          </a:p>
          <a:p>
            <a:r>
              <a:rPr lang="en-US" dirty="0" smtClean="0"/>
              <a:t>To facilitate more accurate detection and attribution of changes in the Earth’s climate, there needs to be significant improvements to the coverage and quality of observations along with the </a:t>
            </a:r>
            <a:r>
              <a:rPr lang="en-US" dirty="0" err="1" smtClean="0"/>
              <a:t>co-ordinated</a:t>
            </a:r>
            <a:r>
              <a:rPr lang="en-US" dirty="0" smtClean="0"/>
              <a:t> development of computer simulations. </a:t>
            </a:r>
          </a:p>
          <a:p>
            <a:endParaRPr lang="en-US" dirty="0" smtClean="0"/>
          </a:p>
          <a:p>
            <a:r>
              <a:rPr lang="en-US" dirty="0" smtClean="0"/>
              <a:t>To better appreciate the real-world complexities associated with geoengineering, decision-makers should have access to interactive simulators similar to the one used in the IAGP Arctic sea ice study</a:t>
            </a:r>
          </a:p>
          <a:p>
            <a:endParaRPr lang="en-US" dirty="0" smtClean="0"/>
          </a:p>
          <a:p>
            <a:r>
              <a:rPr lang="en-US" dirty="0" smtClean="0"/>
              <a:t>Geoengineering in the Arctic: Defining the Governance Dilemma </a:t>
            </a:r>
          </a:p>
          <a:p>
            <a:r>
              <a:rPr lang="en-US" dirty="0" smtClean="0"/>
              <a:t>https://pdfs.semanticscholar.org/54e5/69b046742da3edd652976c1f4175319c1ff2.pdf</a:t>
            </a:r>
          </a:p>
          <a:p>
            <a:endParaRPr lang="en-US" dirty="0" smtClean="0"/>
          </a:p>
          <a:p>
            <a:r>
              <a:rPr lang="en-US" dirty="0" smtClean="0"/>
              <a:t>Deployment of SRM techniques to slow melting of the Arctic ice sheet carries significant risks and uncertainties, and thus raises multiple difficulties for its governance. One suggested technique, shooting sulfate aerosols into the stratosphere, could lead to ozone depletion (</a:t>
            </a:r>
            <a:r>
              <a:rPr lang="en-US" dirty="0" err="1" smtClean="0"/>
              <a:t>Tilmes</a:t>
            </a:r>
            <a:r>
              <a:rPr lang="en-US" dirty="0" smtClean="0"/>
              <a:t> et al. 2008). This kind of depletion “could disrupt the Asian and African summer monsoons, reducing precipitation to the food supply for millions of people” (</a:t>
            </a:r>
            <a:r>
              <a:rPr lang="en-US" dirty="0" err="1" smtClean="0"/>
              <a:t>Robock</a:t>
            </a:r>
            <a:r>
              <a:rPr lang="en-US" dirty="0" smtClean="0"/>
              <a:t> et al. 2008). Thus, the consequences of injecting sulfate aerosols could impact 700 million inhabitants in the northern hemisphere, not merely the 4 million inhabitants of the Arctic region (</a:t>
            </a:r>
            <a:r>
              <a:rPr lang="en-US" dirty="0" err="1" smtClean="0"/>
              <a:t>Maté</a:t>
            </a:r>
            <a:r>
              <a:rPr lang="en-US" dirty="0" smtClean="0"/>
              <a:t> 2002). Scientists have also suggested injecting soot into the stratosphere, since it has comparable scattering properties to sulfate aerosols (</a:t>
            </a:r>
            <a:r>
              <a:rPr lang="en-US" dirty="0" err="1" smtClean="0"/>
              <a:t>Crutzen</a:t>
            </a:r>
            <a:r>
              <a:rPr lang="en-US" dirty="0" smtClean="0"/>
              <a:t> 2006). This, however, would result in blackening the Arctic snow and possibly, accelerated melting of the ice sheet. These technologies could also have other implications, positive or negative, that have still not been fully assessed. In order to identify these implications, these technologies will need to be deployed on a large scale.</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68</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https://www.cbd.int/climate/geoengineering/</a:t>
            </a:r>
          </a:p>
          <a:p>
            <a:r>
              <a:rPr lang="en-US" sz="1300" dirty="0"/>
              <a:t>** </a:t>
            </a:r>
            <a:r>
              <a:rPr lang="en-US" sz="1300" i="1" dirty="0"/>
              <a:t>footnote to decision X/33 para 8 (w): Without prejudice to future deliberations on the definition of geo-engineering activities, understanding that any technologies that deliberately reduce solar insolation or increase carbon sequestration from the atmosphere on a large scale that may affect biodiversity (excluding carbon capture and storage from fossil fuels when it captures carbon dioxide before it is released into the atmosphere) should be considered as forms of geo-engineering which are relevant to the Convention on Biological Diversity until a more precise definition can be developed. It is noted that solar insolation is defined as a measure of solar radiation energy received on a given surface area in a given hour and that carbon sequestration is defined as the process of increasing the carbon content of a reservoir/pool other than the atmosphere</a:t>
            </a:r>
          </a:p>
          <a:p>
            <a:endParaRPr lang="en-US" sz="1300" i="1" dirty="0"/>
          </a:p>
          <a:p>
            <a:r>
              <a:rPr lang="en-US" sz="1300" i="1" dirty="0"/>
              <a:t>October 2016</a:t>
            </a:r>
          </a:p>
          <a:p>
            <a:r>
              <a:rPr lang="en-US" sz="1300" i="1" dirty="0"/>
              <a:t>https://www.cbd.int/doc/publications/cbd-ts-84-en.pdf</a:t>
            </a:r>
          </a:p>
          <a:p>
            <a:endParaRPr lang="en-US" sz="1300" i="1"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69</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https://en.wikipedia.org/wiki/Charles_Hatfield</a:t>
            </a:r>
          </a:p>
          <a:p>
            <a:r>
              <a:rPr lang="en-US" dirty="0" smtClean="0"/>
              <a:t>In 1915 the San Diego city council, pressured by the San Diego Wide Awake Improvement Club, approached Hatfield to produce rain to fill the </a:t>
            </a:r>
            <a:r>
              <a:rPr lang="en-US" dirty="0" err="1" smtClean="0"/>
              <a:t>Morena</a:t>
            </a:r>
            <a:r>
              <a:rPr lang="en-US" dirty="0" smtClean="0"/>
              <a:t> Dam reservoir. Hatfield offered to produce rain for free, then charge $1,000 per inch ($393.7 per </a:t>
            </a:r>
            <a:r>
              <a:rPr lang="en-US" dirty="0" err="1" smtClean="0"/>
              <a:t>centimetre</a:t>
            </a:r>
            <a:r>
              <a:rPr lang="en-US" dirty="0" smtClean="0"/>
              <a:t>) for between forty and fifty inches (1.02 to 1.27 m) and free again over fifty inches (1.27 m). The council voted four to one for a $10,000 fee, payable when the reservoir was filled. A formal agreement was never drawn up, though Hatfield continued based on verbal understanding. Hatfield, with his brother, built a tower beside Lake </a:t>
            </a:r>
            <a:r>
              <a:rPr lang="en-US" dirty="0" err="1" smtClean="0"/>
              <a:t>Morena</a:t>
            </a:r>
            <a:r>
              <a:rPr lang="en-US" dirty="0" smtClean="0"/>
              <a:t> and was ready early in the New Year.</a:t>
            </a:r>
          </a:p>
          <a:p>
            <a:r>
              <a:rPr lang="en-US" dirty="0" smtClean="0"/>
              <a:t>On January 5, 1916 heavy rain began - and grew gradually heavier day by day. Dry riverbeds filled to the point of flooding. Worsening floods destroyed bridges, marooned trains and cut phone cables - not to mention flooding homes and farms. Two dams, Sweetwater Dam and one at Lower </a:t>
            </a:r>
            <a:r>
              <a:rPr lang="en-US" dirty="0" err="1" smtClean="0"/>
              <a:t>Otay</a:t>
            </a:r>
            <a:r>
              <a:rPr lang="en-US" dirty="0" smtClean="0"/>
              <a:t> Lake, overflowed. Rain stopped January 20 but resumed two days later. On January 27 Lower </a:t>
            </a:r>
            <a:r>
              <a:rPr lang="en-US" dirty="0" err="1" smtClean="0"/>
              <a:t>Otay</a:t>
            </a:r>
            <a:r>
              <a:rPr lang="en-US" dirty="0" smtClean="0"/>
              <a:t> Dam broke, increasing the devastation and reportedly causing about 20 deaths (accounts vary on the exact number).</a:t>
            </a:r>
          </a:p>
          <a:p>
            <a:r>
              <a:rPr lang="en-US" smtClean="0"/>
              <a:t>Hatfield </a:t>
            </a:r>
            <a:r>
              <a:rPr lang="en-US" dirty="0" smtClean="0"/>
              <a:t>talked to the press on February 4 and said that the damage was not his fault and that the city should have taken adequate precautions. Hatfield had fulfilled the requirements of his contract - filling the reservoir - but the city council refused to pay the money unless Hatfield would accept liability for damages; there were already claims worth $3.5 million. Besides, there was no written contract. Hatfield tried to settle for $4000 and then sued the council.</a:t>
            </a:r>
            <a:r>
              <a:rPr lang="en-US" baseline="0" dirty="0" smtClean="0"/>
              <a:t> </a:t>
            </a:r>
            <a:r>
              <a:rPr lang="en-US" dirty="0" smtClean="0"/>
              <a:t>In two trials, the rain was ruled an act of God but Hatfield continued the suit until 1938 when two courts decided that the rain was an act of God, which absolved him of any wrongdoing, but also meant he did not get his fee.</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a:t>
            </a:fld>
            <a:endParaRPr lang="en-US"/>
          </a:p>
        </p:txBody>
      </p:sp>
    </p:spTree>
    <p:extLst>
      <p:ext uri="{BB962C8B-B14F-4D97-AF65-F5344CB8AC3E}">
        <p14:creationId xmlns:p14="http://schemas.microsoft.com/office/powerpoint/2010/main" val="3130173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t>
            </a:r>
            <a:r>
              <a:rPr lang="en-US" sz="1300" b="1" i="1" dirty="0"/>
              <a:t>We’re not going to launch a big effort before Paris;”</a:t>
            </a:r>
            <a:endParaRPr lang="en-US" sz="1300" dirty="0"/>
          </a:p>
          <a:p>
            <a:r>
              <a:rPr lang="en-US" sz="1300" dirty="0"/>
              <a:t>https://climateviewer.com/2016/10/18/hillary-clinton-supports-geoengineering-err-climate-intervention/</a:t>
            </a:r>
          </a:p>
          <a:p>
            <a:endParaRPr lang="en-US" sz="1300" dirty="0"/>
          </a:p>
          <a:p>
            <a:r>
              <a:rPr lang="en-US" sz="1300" dirty="0"/>
              <a:t>"Our backs are against the wall and we must now start the process of preparing for geo-engineering, the letter said. "We must do this in the knowledge that its chances of success are small and the risks of implementation are great."</a:t>
            </a:r>
          </a:p>
          <a:p>
            <a:r>
              <a:rPr lang="en-US" sz="1300" dirty="0"/>
              <a:t>The Paris Agreement commits countries to a system of </a:t>
            </a:r>
            <a:r>
              <a:rPr lang="en-US" sz="1300" dirty="0" err="1"/>
              <a:t>volutary</a:t>
            </a:r>
            <a:r>
              <a:rPr lang="en-US" sz="1300" dirty="0"/>
              <a:t> national climate action plans, which will be reviewed every five years in a bid to keep average global temperature increases well below 2C and ideally below 1.5C. However, according to official estimates current national plans will result in temperature increases of almost 3C this century and the letter dismisses the idea far more ambitious plans and targets will be agreed in five years as "naïve".</a:t>
            </a:r>
          </a:p>
          <a:p>
            <a:r>
              <a:rPr lang="en-US" sz="1300" dirty="0"/>
              <a:t>References</a:t>
            </a:r>
          </a:p>
          <a:p>
            <a:r>
              <a:rPr lang="en-US" sz="1300" dirty="0">
                <a:hlinkClick r:id="rId3" tooltip="http://news.berkeley.edu/2015/12/14/does-the-paris-agreement-open-the-door-to-geoengineering/"/>
              </a:rPr>
              <a:t>http://news.berkeley.edu/2015/12/14/does-the-paris-agreement-open-the-door-to-geoengineering/</a:t>
            </a:r>
            <a:endParaRPr lang="en-US" sz="1300" dirty="0"/>
          </a:p>
          <a:p>
            <a:r>
              <a:rPr lang="en-US" sz="1300" dirty="0">
                <a:hlinkClick r:id="rId4" tooltip="http://www.slate.com/blogs/future_tense/2015/12/14/is_geoengineering_necessary_to_meet_paris_cop21_climate_temperature_goals.html"/>
              </a:rPr>
              <a:t>http://www.slate.com/blogs/future_tense/2015/12/14/is_geoengineering_necessary_to_meet_paris_cop21_climate_temperature_goals.html</a:t>
            </a:r>
            <a:endParaRPr lang="en-US" sz="1300" dirty="0"/>
          </a:p>
          <a:p>
            <a:r>
              <a:rPr lang="en-US" sz="1300" dirty="0">
                <a:hlinkClick r:id="rId5" tooltip="http://www.bbc.com/news/science-environment-35109198"/>
              </a:rPr>
              <a:t>http://www.bbc.com/news/science-environment-35109198</a:t>
            </a:r>
            <a:endParaRPr lang="en-US" sz="1300" dirty="0"/>
          </a:p>
          <a:p>
            <a:r>
              <a:rPr lang="en-US" sz="1300" dirty="0">
                <a:hlinkClick r:id="rId6" tooltip="http://www.businessgreen.com/bg/news/2441233/academics-call-for-geoengineering-preparation-in-wake-of-paris-agreement-s-deadly-flaws"/>
              </a:rPr>
              <a:t>http://www.businessgreen.com/bg/news/2441233/academics-call-for-geoengineering-preparation-in-wake-of-paris-agreement-s-deadly-flaws</a:t>
            </a:r>
            <a:endParaRPr lang="en-US" sz="1300" dirty="0"/>
          </a:p>
        </p:txBody>
      </p:sp>
      <p:sp>
        <p:nvSpPr>
          <p:cNvPr id="4" name="Slide Number Placeholder 3"/>
          <p:cNvSpPr>
            <a:spLocks noGrp="1"/>
          </p:cNvSpPr>
          <p:nvPr>
            <p:ph type="sldNum" sz="quarter" idx="10"/>
          </p:nvPr>
        </p:nvSpPr>
        <p:spPr/>
        <p:txBody>
          <a:bodyPr/>
          <a:lstStyle/>
          <a:p>
            <a:fld id="{9F40C2A7-6C7B-425B-9763-46418AC4E0AE}" type="slidenum">
              <a:rPr lang="en-US" smtClean="0"/>
              <a:t>70</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http://www.weather.com/news/climate/news/geoengineering-paris-climate-conference-talks</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71</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tooltip="My custom CV3D map"/>
              </a:rPr>
              <a:t>http://climateviewer.org/3D/index.html?layersOn=MODIS_Terra_CorrectedReflectance_Bands367&amp;baseLayer=Dark%20Matter&amp;lat=-130.45279&amp;lon=37.51724&amp;zoom=1099418.71&amp;date=2013-01-30</a:t>
            </a:r>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72</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http://www.dailymail.co.uk/sciencetech/article-1229857/How-16-ships-create-pollution-cars-world.html</a:t>
            </a:r>
          </a:p>
          <a:p>
            <a:r>
              <a:rPr lang="en-US" dirty="0" smtClean="0"/>
              <a:t>http://newatlas.com/shipping-pollution/11526/</a:t>
            </a:r>
          </a:p>
          <a:p>
            <a:r>
              <a:rPr lang="en-US" dirty="0" smtClean="0"/>
              <a:t>http://www.industrytap.com/worlds-15-biggest-ships-create-more-pollution-than-all-the-cars-in-the-world</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73</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pictures show satellite thermal images of the evolving contrail. This was from a case study published by Jim Haywood and colleagues in JGR </a:t>
            </a:r>
            <a:r>
              <a:rPr lang="en-US" sz="1300" dirty="0">
                <a:hlinkClick r:id="rId3"/>
              </a:rPr>
              <a:t>doi:10.1029/2009JD012650</a:t>
            </a:r>
            <a:r>
              <a:rPr lang="en-US" sz="1300" dirty="0"/>
              <a:t>.</a:t>
            </a:r>
          </a:p>
          <a:p>
            <a:r>
              <a:rPr lang="en-US" dirty="0" smtClean="0"/>
              <a:t>http://onlinelibrary.wiley.com/doi/10.1029/2009JD012650/abstract</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74</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https://climateviewer.com/2014/11/05/contrails-geoengineering-single-fuel-concept/</a:t>
            </a:r>
          </a:p>
          <a:p>
            <a:r>
              <a:rPr lang="en-US" dirty="0" smtClean="0"/>
              <a:t>https://climateviewer.com/chemtrails/</a:t>
            </a:r>
          </a:p>
          <a:p>
            <a:r>
              <a:rPr lang="en-US" dirty="0" smtClean="0"/>
              <a:t>https://climateviewer.com/2016/09/16/the-chemtrail-conspiracy-bombshell-secret-agenda-explained/</a:t>
            </a:r>
          </a:p>
          <a:p>
            <a:r>
              <a:rPr lang="en-US" sz="1300" b="1" dirty="0">
                <a:hlinkClick r:id="rId3"/>
              </a:rPr>
              <a:t>Trace Element and Polycyclic Aromatic  Hydrocarbon Analyses of Jet Engine Fuels: Jet A, JP5, and JP8</a:t>
            </a:r>
            <a:r>
              <a:rPr lang="en-US" sz="1300" dirty="0"/>
              <a:t>: http://www.dtic.mil/cgi-bin/GetTRDoc?AD=ADA396143</a:t>
            </a:r>
          </a:p>
          <a:p>
            <a:endParaRPr lang="en-US" sz="1300" dirty="0"/>
          </a:p>
          <a:p>
            <a:pPr fontAlgn="base"/>
            <a:r>
              <a:rPr lang="en-US" sz="1300" dirty="0">
                <a:hlinkClick r:id="rId4"/>
              </a:rPr>
              <a:t>Spray Visualization of Alternative Aviation Turbine Fuel embedded with Metallic Nanoparticles</a:t>
            </a:r>
            <a:endParaRPr lang="en-US" sz="1300" dirty="0"/>
          </a:p>
          <a:p>
            <a:pPr fontAlgn="base"/>
            <a:r>
              <a:rPr lang="en-US" sz="1300" dirty="0"/>
              <a:t>http://www.psfvip10.unina.it/Ebook/web/papers/110_PSFVIP10.pdf</a:t>
            </a:r>
          </a:p>
          <a:p>
            <a:pPr fontAlgn="base"/>
            <a:endParaRPr lang="en-US" sz="1300" dirty="0"/>
          </a:p>
          <a:p>
            <a:pPr fontAlgn="base"/>
            <a:r>
              <a:rPr lang="en-US" sz="1300" dirty="0"/>
              <a:t> </a:t>
            </a:r>
            <a:r>
              <a:rPr lang="en-US" sz="1300" dirty="0">
                <a:hlinkClick r:id="rId5"/>
              </a:rPr>
              <a:t>Energetic Nanoparticles as Fuel Additives for Enhanced Performance in Propulsion Systems</a:t>
            </a:r>
            <a:endParaRPr lang="en-US" sz="1300" dirty="0"/>
          </a:p>
          <a:p>
            <a:pPr fontAlgn="base"/>
            <a:r>
              <a:rPr lang="en-US" sz="1300" dirty="0"/>
              <a:t>http://etd.lsu.edu/docs/available/etd-07132012-105303/unrestricted/SKarmakar_Disstn_final3.pdf</a:t>
            </a:r>
          </a:p>
          <a:p>
            <a:pPr fontAlgn="base"/>
            <a:endParaRPr lang="en-US" sz="1300" dirty="0"/>
          </a:p>
          <a:p>
            <a:pPr fontAlgn="base"/>
            <a:r>
              <a:rPr lang="en-US" sz="1300" dirty="0"/>
              <a:t> </a:t>
            </a:r>
            <a:r>
              <a:rPr lang="en-US" sz="1300" dirty="0">
                <a:hlinkClick r:id="rId6"/>
              </a:rPr>
              <a:t>Reduction of emissions and fuel consumption in a compression ignition engine using nanoparticles</a:t>
            </a:r>
            <a:endParaRPr lang="en-US" sz="1300" dirty="0"/>
          </a:p>
          <a:p>
            <a:pPr fontAlgn="base"/>
            <a:r>
              <a:rPr lang="en-US" sz="1300" dirty="0"/>
              <a:t> </a:t>
            </a:r>
            <a:r>
              <a:rPr lang="en-US" sz="1300" dirty="0">
                <a:hlinkClick r:id="rId7"/>
              </a:rPr>
              <a:t>Nanoparticles increase biofuel performance</a:t>
            </a:r>
            <a:endParaRPr lang="en-US" sz="1300" dirty="0"/>
          </a:p>
          <a:p>
            <a:pPr fontAlgn="base"/>
            <a:r>
              <a:rPr lang="en-US" sz="1300" dirty="0"/>
              <a:t>http://www.bioline.org.br/pdf?st15211</a:t>
            </a:r>
          </a:p>
          <a:p>
            <a:pPr fontAlgn="base"/>
            <a:endParaRPr lang="en-US" sz="1300" dirty="0"/>
          </a:p>
          <a:p>
            <a:pPr fontAlgn="base"/>
            <a:r>
              <a:rPr lang="en-US" sz="1300" i="1" dirty="0"/>
              <a:t>Why add nanoparticles? The idea, says lead author R. B. </a:t>
            </a:r>
            <a:r>
              <a:rPr lang="en-US" sz="1300" i="1" dirty="0" err="1"/>
              <a:t>Anand</a:t>
            </a:r>
            <a:r>
              <a:rPr lang="en-US" sz="1300" i="1" dirty="0"/>
              <a:t>, an associate professor of mechanical engineering at the National Institute of Technology in Tiruchirappalli, India, is that because of their high surface-to-volume ratio, the nanoparticles—which, in the study, had an average diameter of 51 billionths of a meter—have more reactive surfaces, allowing them to act as more efficient chemical catalysts, thus increasing fuel combustion. The presence of the particles also increases fuel–air mixing in the fuel, which leads to more complete burning.</a:t>
            </a:r>
          </a:p>
          <a:p>
            <a:pPr fontAlgn="base"/>
            <a:r>
              <a:rPr lang="en-US" sz="1300" i="1" dirty="0"/>
              <a:t>In the study, </a:t>
            </a:r>
            <a:r>
              <a:rPr lang="en-US" sz="1300" i="1" dirty="0" err="1"/>
              <a:t>Anand</a:t>
            </a:r>
            <a:r>
              <a:rPr lang="en-US" sz="1300" i="1" dirty="0"/>
              <a:t> and co-author J. </a:t>
            </a:r>
            <a:r>
              <a:rPr lang="en-US" sz="1300" i="1" dirty="0" err="1"/>
              <a:t>Sadhik</a:t>
            </a:r>
            <a:r>
              <a:rPr lang="en-US" sz="1300" i="1" dirty="0"/>
              <a:t> </a:t>
            </a:r>
            <a:r>
              <a:rPr lang="en-US" sz="1300" i="1" dirty="0" err="1"/>
              <a:t>Basha</a:t>
            </a:r>
            <a:r>
              <a:rPr lang="en-US" sz="1300" i="1" dirty="0"/>
              <a:t> first used a mechanical agitator to create an emulsion consisting of </a:t>
            </a:r>
            <a:r>
              <a:rPr lang="en-US" sz="1300" b="1" i="1" dirty="0" err="1"/>
              <a:t>jatropha</a:t>
            </a:r>
            <a:r>
              <a:rPr lang="en-US" sz="1300" b="1" i="1" dirty="0"/>
              <a:t> biodiesel (a fuel derived from the crushed seeds of the </a:t>
            </a:r>
            <a:r>
              <a:rPr lang="en-US" sz="1300" b="1" i="1" dirty="0" err="1"/>
              <a:t>jatropha</a:t>
            </a:r>
            <a:r>
              <a:rPr lang="en-US" sz="1300" b="1" i="1" dirty="0"/>
              <a:t> plant), water, and a surfactant, then blended in different proportions of alumina nanoparticles.</a:t>
            </a:r>
            <a:r>
              <a:rPr lang="en-US" sz="1300" i="1" dirty="0"/>
              <a:t> In addition to outperforming regular biofuel, the </a:t>
            </a:r>
            <a:r>
              <a:rPr lang="en-US" sz="1300" i="1" dirty="0">
                <a:solidFill>
                  <a:srgbClr val="FF0000"/>
                </a:solidFill>
              </a:rPr>
              <a:t>nanoparticle-spiked</a:t>
            </a:r>
            <a:r>
              <a:rPr lang="en-US" sz="1300" i="1" dirty="0"/>
              <a:t> fuels produced significantly lower quantities of nitrogen oxide and carbon monoxide gases, and created less smoke.</a:t>
            </a:r>
          </a:p>
          <a:p>
            <a:pPr fontAlgn="base"/>
            <a:r>
              <a:rPr lang="en-US" sz="1300" i="1" dirty="0"/>
              <a:t>The researchers are now testing other types of nanoparticles, including hollow carbon nanotubes, and investigating the effects of </a:t>
            </a:r>
            <a:r>
              <a:rPr lang="en-US" sz="1300" i="1" dirty="0" err="1"/>
              <a:t>nano</a:t>
            </a:r>
            <a:r>
              <a:rPr lang="en-US" sz="1300" i="1" dirty="0"/>
              <a:t>-additives to engine lubrication and cooling systems. One obstacle to the application of this kind of nanotechnology is the high cost of nanoparticle production, says </a:t>
            </a:r>
            <a:r>
              <a:rPr lang="en-US" sz="1300" i="1" dirty="0" err="1"/>
              <a:t>Anand</a:t>
            </a:r>
            <a:r>
              <a:rPr lang="en-US" sz="1300" i="1" dirty="0"/>
              <a:t>—who also cautions that </a:t>
            </a:r>
            <a:r>
              <a:rPr lang="en-US" sz="1300" b="1" i="1" dirty="0"/>
              <a:t>nanoparticles “should be used judiciously,” because they tend to “entrain into human bodies.“</a:t>
            </a:r>
            <a:r>
              <a:rPr lang="en-US" sz="1300" i="1" dirty="0"/>
              <a:t/>
            </a:r>
            <a:br>
              <a:rPr lang="en-US" sz="1300" i="1" dirty="0"/>
            </a:br>
            <a:r>
              <a:rPr lang="en-US" sz="1300" i="1" dirty="0"/>
              <a:t>Read more at: </a:t>
            </a:r>
            <a:r>
              <a:rPr lang="en-US" sz="1300" i="1" dirty="0">
                <a:hlinkClick r:id="rId7"/>
              </a:rPr>
              <a:t>http://phys.org/news/2011-04-nanoparticles-biofuel.html</a:t>
            </a:r>
            <a:endParaRPr lang="en-US" sz="1300" i="1" dirty="0"/>
          </a:p>
          <a:p>
            <a:pPr fontAlgn="base"/>
            <a:endParaRPr lang="en-US" sz="1300" dirty="0"/>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75</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same thing… </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76</a:t>
            </a:fld>
            <a:endParaRPr lang="en-US"/>
          </a:p>
        </p:txBody>
      </p:sp>
    </p:spTree>
    <p:extLst>
      <p:ext uri="{BB962C8B-B14F-4D97-AF65-F5344CB8AC3E}">
        <p14:creationId xmlns:p14="http://schemas.microsoft.com/office/powerpoint/2010/main" val="16839059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https://www.youtube.com/watch?v=jHJgV6JQVd0</a:t>
            </a:r>
          </a:p>
          <a:p>
            <a:endParaRPr lang="en-US" dirty="0" smtClean="0"/>
          </a:p>
          <a:p>
            <a:r>
              <a:rPr lang="en-US" dirty="0" smtClean="0"/>
              <a:t>https://www.linkedin.com/in/chuck-long-97573b65</a:t>
            </a:r>
          </a:p>
          <a:p>
            <a:r>
              <a:rPr lang="en-US" dirty="0" smtClean="0"/>
              <a:t>http://climateviewer.com/chemtrails/</a:t>
            </a:r>
          </a:p>
          <a:p>
            <a:endParaRPr lang="en-US" dirty="0" smtClean="0"/>
          </a:p>
          <a:p>
            <a:r>
              <a:rPr lang="en-US" dirty="0" smtClean="0"/>
              <a:t>The History of Artificial Clouds: How to </a:t>
            </a:r>
            <a:r>
              <a:rPr lang="en-US" dirty="0" err="1" smtClean="0"/>
              <a:t>Geoengineer</a:t>
            </a:r>
            <a:r>
              <a:rPr lang="en-US" dirty="0" smtClean="0"/>
              <a:t> a Planet with Jet Fuel</a:t>
            </a:r>
          </a:p>
          <a:p>
            <a:r>
              <a:rPr lang="en-US" dirty="0" smtClean="0"/>
              <a:t>https://climateviewer.com/2015/08/08/the-history-of-artificial-clouds-how-to-geoengineer-a-planet-with-jet-fuel/</a:t>
            </a:r>
          </a:p>
          <a:p>
            <a:endParaRPr lang="en-US" dirty="0" smtClean="0"/>
          </a:p>
          <a:p>
            <a:r>
              <a:rPr lang="en-US" dirty="0" smtClean="0"/>
              <a:t>Accidental Geoengineering? Airline traffic may help create an icy haze that’s brightening U.S. skies. December 15, 2015</a:t>
            </a:r>
          </a:p>
          <a:p>
            <a:r>
              <a:rPr lang="en-US" dirty="0" smtClean="0"/>
              <a:t>http://www.esrl.noaa.gov/news/2015/121515.html</a:t>
            </a:r>
          </a:p>
          <a:p>
            <a:endParaRPr lang="en-US" dirty="0" smtClean="0"/>
          </a:p>
          <a:p>
            <a:r>
              <a:rPr lang="en-US" dirty="0" smtClean="0"/>
              <a:t>Airplane Contrails May Be Creating Accidental Geoengineering</a:t>
            </a:r>
          </a:p>
          <a:p>
            <a:r>
              <a:rPr lang="en-US" dirty="0" smtClean="0"/>
              <a:t>http://www.smithsonianmag.com/science-nature/airplane-contrails-may-be-creating-accidental-geoengineering-180957561/?no-ist</a:t>
            </a:r>
          </a:p>
          <a:p>
            <a:endParaRPr lang="en-US" dirty="0" smtClean="0"/>
          </a:p>
          <a:p>
            <a:r>
              <a:rPr lang="en-US" dirty="0" smtClean="0"/>
              <a:t>Jet traffic linked to ice haze</a:t>
            </a:r>
          </a:p>
          <a:p>
            <a:r>
              <a:rPr lang="en-US" dirty="0" smtClean="0"/>
              <a:t>http://www.bbc.com/news/science-environment-35109198</a:t>
            </a:r>
          </a:p>
          <a:p>
            <a:endParaRPr lang="en-US" dirty="0" smtClean="0"/>
          </a:p>
          <a:p>
            <a:r>
              <a:rPr lang="en-US" dirty="0" smtClean="0"/>
              <a:t>Ken </a:t>
            </a:r>
            <a:r>
              <a:rPr lang="en-US" dirty="0" err="1" smtClean="0"/>
              <a:t>Caldeira</a:t>
            </a:r>
            <a:r>
              <a:rPr lang="en-US" dirty="0" smtClean="0"/>
              <a:t> and Mick West argue over what geoengineering would look like: </a:t>
            </a:r>
          </a:p>
          <a:p>
            <a:r>
              <a:rPr lang="en-US" dirty="0" smtClean="0"/>
              <a:t>https://groups.google.com/d/msg/geoengineering/3tkTYsugQTw/im_1nFPyS0wJ</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77</a:t>
            </a:fld>
            <a:endParaRPr lang="en-US"/>
          </a:p>
        </p:txBody>
      </p:sp>
    </p:spTree>
    <p:extLst>
      <p:ext uri="{BB962C8B-B14F-4D97-AF65-F5344CB8AC3E}">
        <p14:creationId xmlns:p14="http://schemas.microsoft.com/office/powerpoint/2010/main" val="2308021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http://geoengineeringclimateissues.blogspot.com/2013/11/h2so4-sulfuric-acid-from-aviation-may.html</a:t>
            </a:r>
          </a:p>
          <a:p>
            <a:r>
              <a:rPr lang="en-US" smtClean="0"/>
              <a:t>https</a:t>
            </a:r>
            <a:r>
              <a:rPr lang="en-US" dirty="0" smtClean="0"/>
              <a:t>://climateviewer.com/2014/01/31/sulfuric-acid-aviation-ship-tracks-may-higher-today-geoengineering-srm-require-2020/</a:t>
            </a:r>
          </a:p>
        </p:txBody>
      </p:sp>
      <p:sp>
        <p:nvSpPr>
          <p:cNvPr id="4" name="Slide Number Placeholder 3"/>
          <p:cNvSpPr>
            <a:spLocks noGrp="1"/>
          </p:cNvSpPr>
          <p:nvPr>
            <p:ph type="sldNum" sz="quarter" idx="10"/>
          </p:nvPr>
        </p:nvSpPr>
        <p:spPr/>
        <p:txBody>
          <a:bodyPr/>
          <a:lstStyle/>
          <a:p>
            <a:fld id="{9F40C2A7-6C7B-425B-9763-46418AC4E0AE}" type="slidenum">
              <a:rPr lang="en-US" smtClean="0"/>
              <a:t>78</a:t>
            </a:fld>
            <a:endParaRPr lang="en-US"/>
          </a:p>
        </p:txBody>
      </p:sp>
    </p:spTree>
    <p:extLst>
      <p:ext uri="{BB962C8B-B14F-4D97-AF65-F5344CB8AC3E}">
        <p14:creationId xmlns:p14="http://schemas.microsoft.com/office/powerpoint/2010/main" val="290860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https://www.youtube.com/watch?v=yY1_NvWKNi8</a:t>
            </a:r>
          </a:p>
          <a:p>
            <a:r>
              <a:rPr lang="en-US" dirty="0" smtClean="0"/>
              <a:t>https://climateviewer.com/2014/12/30/hate-chemtrails-act-now-earthjustice-sues-epa/</a:t>
            </a:r>
          </a:p>
          <a:p>
            <a:r>
              <a:rPr lang="en-US" dirty="0" smtClean="0"/>
              <a:t>https://climateviewer.com/2015/07/26/worlds-first-epa-public-hearing-on-flight-pollution-speak-now/</a:t>
            </a:r>
          </a:p>
          <a:p>
            <a:r>
              <a:rPr lang="en-US" dirty="0" smtClean="0"/>
              <a:t>https://climateviewer.com/2015/08/09/my-speech-to-the-epa-about-flight-pollution/</a:t>
            </a:r>
          </a:p>
          <a:p>
            <a:r>
              <a:rPr lang="en-US" dirty="0" smtClean="0"/>
              <a:t>https://climateviewer.com/chemtrails/</a:t>
            </a:r>
          </a:p>
          <a:p>
            <a:endParaRPr lang="en-US" dirty="0" smtClean="0"/>
          </a:p>
          <a:p>
            <a:r>
              <a:rPr lang="en-US" sz="1300" dirty="0"/>
              <a:t>I was the only person who called the EPA demanding a hearing and Senior Policy Analyst Lucie </a:t>
            </a:r>
            <a:r>
              <a:rPr lang="en-US" sz="1300" dirty="0" err="1"/>
              <a:t>Audette</a:t>
            </a:r>
            <a:r>
              <a:rPr lang="en-US" sz="1300" dirty="0"/>
              <a:t> called me to try and talk me out of coming:</a:t>
            </a:r>
            <a:endParaRPr lang="en-US" dirty="0" smtClean="0"/>
          </a:p>
          <a:p>
            <a:r>
              <a:rPr lang="en-US" dirty="0" smtClean="0"/>
              <a:t>https://www.youtube.com/watch?v=zxFhSk620dw</a:t>
            </a:r>
          </a:p>
          <a:p>
            <a:endParaRPr lang="en-US" dirty="0" smtClean="0"/>
          </a:p>
          <a:p>
            <a:endParaRPr lang="en-US" dirty="0" smtClean="0"/>
          </a:p>
          <a:p>
            <a:r>
              <a:rPr lang="en-US" dirty="0" smtClean="0"/>
              <a:t>http://web.archive.org/web/20150906001353/http://www.epa.gov/otaq/documents/aviation/us-ghg-endangerment-ip-9-3-14.pdf</a:t>
            </a:r>
          </a:p>
          <a:p>
            <a:r>
              <a:rPr lang="en-US" sz="1300" i="1" dirty="0"/>
              <a:t>The Environmental Protection Agency took a step towards adding aircraft emissions to the list of regulated pollution sources. In </a:t>
            </a:r>
            <a:r>
              <a:rPr lang="en-US" sz="1300" i="1" dirty="0">
                <a:hlinkClick r:id="rId3"/>
              </a:rPr>
              <a:t>a statement</a:t>
            </a:r>
            <a:r>
              <a:rPr lang="en-US" sz="1300" i="1" dirty="0"/>
              <a:t> the EPA said it will study the issue of greenhouse gas emissions from aircraft, the first step in the regulatory process, and release its findings by next April.  </a:t>
            </a:r>
            <a:r>
              <a:rPr lang="en-US" sz="1300" b="1" i="1" dirty="0"/>
              <a:t>If the agency finds airline emissions to be a risk to public health or the environment, it will begin the process of crafting rules.</a:t>
            </a:r>
            <a:r>
              <a:rPr lang="en-US" sz="1300" i="1" dirty="0"/>
              <a:t> The rules would make airplanes subject to carbon emissions guidelines in a process similar to the one currently underway for vehicles and power plants.</a:t>
            </a:r>
          </a:p>
          <a:p>
            <a:endParaRPr lang="en-US" sz="1300" i="1" dirty="0"/>
          </a:p>
          <a:p>
            <a:endParaRPr lang="en-US" sz="1300" i="1" dirty="0"/>
          </a:p>
          <a:p>
            <a:r>
              <a:rPr lang="en-US" sz="1300" i="1" dirty="0"/>
              <a:t>https://thinkprogress.org/breaking-epa-to-limit-greenhouse-gases-from-airplanes-32e27fccf147</a:t>
            </a:r>
          </a:p>
          <a:p>
            <a:r>
              <a:rPr lang="en-US" sz="1300" i="1" dirty="0"/>
              <a:t>http://www.biofuelsdigest.com/bdigest/2016/07/31/white-house-releases-federal-alternative-jet-fuel-research-and-development-strategy/</a:t>
            </a:r>
          </a:p>
          <a:p>
            <a:r>
              <a:rPr lang="en-US" sz="1300" i="1" dirty="0"/>
              <a:t>http://www.reuters.com/article/us-eu-climate-aviation-idUSKCN1190M2</a:t>
            </a:r>
          </a:p>
          <a:p>
            <a:r>
              <a:rPr lang="en-US" sz="1300" i="1" dirty="0"/>
              <a:t>http://thehill.com/policy/energy-environment/295401-greens-move-to-dismiss-epa-lawsuit-over-airplane-emissions</a:t>
            </a:r>
          </a:p>
          <a:p>
            <a:endParaRPr lang="en-US" sz="1300" i="1" dirty="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F40C2A7-6C7B-425B-9763-46418AC4E0AE}" type="slidenum">
              <a:rPr lang="en-US" smtClean="0"/>
              <a:t>79</a:t>
            </a:fld>
            <a:endParaRPr lang="en-US"/>
          </a:p>
        </p:txBody>
      </p:sp>
    </p:spTree>
    <p:extLst>
      <p:ext uri="{BB962C8B-B14F-4D97-AF65-F5344CB8AC3E}">
        <p14:creationId xmlns:p14="http://schemas.microsoft.com/office/powerpoint/2010/main" val="29086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https://en.wikipedia.org/wiki/Vincent_Schaefer</a:t>
            </a:r>
          </a:p>
          <a:p>
            <a:r>
              <a:rPr lang="en-US" dirty="0" smtClean="0"/>
              <a:t>https://en.wikipedia.org/wiki/Irving_Langmuir</a:t>
            </a:r>
          </a:p>
          <a:p>
            <a:r>
              <a:rPr lang="en-US" dirty="0" smtClean="0"/>
              <a:t>https://en.wikipedia.org/wiki/Bernard_Vonnegut</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a:t>
            </a:fld>
            <a:endParaRPr lang="en-US"/>
          </a:p>
        </p:txBody>
      </p:sp>
    </p:spTree>
    <p:extLst>
      <p:ext uri="{BB962C8B-B14F-4D97-AF65-F5344CB8AC3E}">
        <p14:creationId xmlns:p14="http://schemas.microsoft.com/office/powerpoint/2010/main" val="32927678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https://climateviewer.com/2015/08/08/the-history-of-artificial-clouds-how-to-geoengineer-a-planet-with-jet-fuel/</a:t>
            </a:r>
          </a:p>
          <a:p>
            <a:endParaRPr lang="en-US" dirty="0" smtClean="0"/>
          </a:p>
          <a:p>
            <a:r>
              <a:rPr lang="en-US" dirty="0" smtClean="0"/>
              <a:t>http://web.archive.org/web/20150314160918/http://www.apropos.fi/Tiedostot/Tiedostot/FICCA/FICCA%2016.04.2013/Posters/FICCA_poster_Partanen_COOL.pdf</a:t>
            </a:r>
          </a:p>
          <a:p>
            <a:r>
              <a:rPr lang="en-US" dirty="0" smtClean="0"/>
              <a:t>http://web.archive.org/web/20150314161010/http://www.aka.fi/en-GB/A/Programmes-and-cooperation/Academy-programmes/Etusivun-elementit/Researchers-look-into-geoengineering-possibilities/</a:t>
            </a:r>
          </a:p>
          <a:p>
            <a:r>
              <a:rPr lang="en-US" dirty="0" smtClean="0"/>
              <a:t>http://www.atmos-chem-phys.net/16/10521/2016/acp-16-10521-2016.pdf</a:t>
            </a:r>
          </a:p>
          <a:p>
            <a:endParaRPr lang="en-US" dirty="0" smtClean="0"/>
          </a:p>
          <a:p>
            <a:r>
              <a:rPr lang="en-US" dirty="0" smtClean="0"/>
              <a:t>Cirrus Cloud Seeding</a:t>
            </a:r>
          </a:p>
          <a:p>
            <a:r>
              <a:rPr lang="en-US" dirty="0" smtClean="0"/>
              <a:t>https://www.youtube.com/watch?v=ND8hk5xp2Bg</a:t>
            </a:r>
          </a:p>
          <a:p>
            <a:r>
              <a:rPr lang="en-US" dirty="0" smtClean="0"/>
              <a:t>https://ams.confex.com/ams/95Annual/webprogram/Paper268699.html</a:t>
            </a:r>
          </a:p>
          <a:p>
            <a:r>
              <a:rPr lang="en-US" dirty="0" smtClean="0"/>
              <a:t>http://folk.uib.no/ngfhd/EarthClim/Calendar/Oslo-2012/Muri_EarthClim_2012.pdf</a:t>
            </a:r>
          </a:p>
          <a:p>
            <a:r>
              <a:rPr lang="en-US" dirty="0" smtClean="0"/>
              <a:t>http://www.ncbi.nlm.nih.gov/pubmed/25404685</a:t>
            </a:r>
          </a:p>
          <a:p>
            <a:r>
              <a:rPr lang="en-US" dirty="0" smtClean="0"/>
              <a:t>http://www.spp-climate-engineering.de/symposium-blog-single/items/day-1-could-we.html</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80</a:t>
            </a:fld>
            <a:endParaRPr lang="en-US"/>
          </a:p>
        </p:txBody>
      </p:sp>
    </p:spTree>
    <p:extLst>
      <p:ext uri="{BB962C8B-B14F-4D97-AF65-F5344CB8AC3E}">
        <p14:creationId xmlns:p14="http://schemas.microsoft.com/office/powerpoint/2010/main" val="24950120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https://climateviewer.com/2015/02/22/the-cia-weather-warfare-and-climate-terrorism/</a:t>
            </a:r>
          </a:p>
          <a:p>
            <a:r>
              <a:rPr lang="en-US" dirty="0" smtClean="0"/>
              <a:t>http://www.dailymail.co.uk/wires/pa/article-2954051/Chill-factor-CIA-weather-query.html</a:t>
            </a:r>
          </a:p>
          <a:p>
            <a:r>
              <a:rPr lang="en-US" dirty="0" smtClean="0"/>
              <a:t>https://www.youtube.com/watch?v=tYqG4KV951g</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81</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Seidel, D. J., G. Feingold, A. R. Jacobson, and N. Loeb, 2014: Detection limits of albedo changes induced by climate engineering. Nature Climate Change, 4, 93-98. doi:10.1038/NCLIMATE2076.</a:t>
            </a:r>
          </a:p>
          <a:p>
            <a:r>
              <a:rPr lang="en-US" dirty="0" smtClean="0"/>
              <a:t>https://ams.confex.com/ams/95Annual/webprogram/Paper260558.html</a:t>
            </a:r>
          </a:p>
          <a:p>
            <a:r>
              <a:rPr lang="en-US" smtClean="0"/>
              <a:t>https://www.youtube.com/watch?v=9_2yXbKUaUM</a:t>
            </a:r>
          </a:p>
          <a:p>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82</a:t>
            </a:fld>
            <a:endParaRPr lang="en-US"/>
          </a:p>
        </p:txBody>
      </p:sp>
    </p:spTree>
    <p:extLst>
      <p:ext uri="{BB962C8B-B14F-4D97-AF65-F5344CB8AC3E}">
        <p14:creationId xmlns:p14="http://schemas.microsoft.com/office/powerpoint/2010/main" val="19316911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0C2A7-6C7B-425B-9763-46418AC4E0AE}" type="slidenum">
              <a:rPr lang="en-US" smtClean="0"/>
              <a:t>83</a:t>
            </a:fld>
            <a:endParaRPr lang="en-US"/>
          </a:p>
        </p:txBody>
      </p:sp>
    </p:spTree>
    <p:extLst>
      <p:ext uri="{BB962C8B-B14F-4D97-AF65-F5344CB8AC3E}">
        <p14:creationId xmlns:p14="http://schemas.microsoft.com/office/powerpoint/2010/main" val="2326004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http://climateviewer.org/</a:t>
            </a:r>
          </a:p>
          <a:p>
            <a:r>
              <a:rPr lang="en-US" dirty="0" smtClean="0"/>
              <a:t>http://climateviewer.org/about/</a:t>
            </a:r>
          </a:p>
          <a:p>
            <a:r>
              <a:rPr lang="en-US" dirty="0" smtClean="0"/>
              <a:t>https://www.gofundme.com/climateviewer</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84</a:t>
            </a:fld>
            <a:endParaRPr lang="en-US"/>
          </a:p>
        </p:txBody>
      </p:sp>
    </p:spTree>
    <p:extLst>
      <p:ext uri="{BB962C8B-B14F-4D97-AF65-F5344CB8AC3E}">
        <p14:creationId xmlns:p14="http://schemas.microsoft.com/office/powerpoint/2010/main" val="9323189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http://climateviewer.org/</a:t>
            </a:r>
          </a:p>
          <a:p>
            <a:r>
              <a:rPr lang="en-US" dirty="0" smtClean="0"/>
              <a:t>http://climateviewer.org/about/</a:t>
            </a:r>
          </a:p>
          <a:p>
            <a:r>
              <a:rPr lang="en-US" dirty="0" smtClean="0"/>
              <a:t>https://www.gofundme.com/climateviewer</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85</a:t>
            </a:fld>
            <a:endParaRPr lang="en-US"/>
          </a:p>
        </p:txBody>
      </p:sp>
    </p:spTree>
    <p:extLst>
      <p:ext uri="{BB962C8B-B14F-4D97-AF65-F5344CB8AC3E}">
        <p14:creationId xmlns:p14="http://schemas.microsoft.com/office/powerpoint/2010/main" val="932318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http://climateviewer.org/</a:t>
            </a:r>
          </a:p>
          <a:p>
            <a:r>
              <a:rPr lang="en-US" dirty="0" smtClean="0"/>
              <a:t>http://climateviewer.org/about/</a:t>
            </a:r>
          </a:p>
          <a:p>
            <a:r>
              <a:rPr lang="en-US" dirty="0" smtClean="0"/>
              <a:t>https://www.gofundme.com/climateviewer</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86</a:t>
            </a:fld>
            <a:endParaRPr lang="en-US"/>
          </a:p>
        </p:txBody>
      </p:sp>
    </p:spTree>
    <p:extLst>
      <p:ext uri="{BB962C8B-B14F-4D97-AF65-F5344CB8AC3E}">
        <p14:creationId xmlns:p14="http://schemas.microsoft.com/office/powerpoint/2010/main" val="9323189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 the word and THANK</a:t>
            </a:r>
            <a:r>
              <a:rPr lang="en-US" baseline="0" dirty="0" smtClean="0"/>
              <a:t> YOU</a:t>
            </a:r>
            <a:r>
              <a:rPr lang="en-US" dirty="0" smtClean="0"/>
              <a:t>!</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87</a:t>
            </a:fld>
            <a:endParaRPr lang="en-US"/>
          </a:p>
        </p:txBody>
      </p:sp>
    </p:spTree>
    <p:extLst>
      <p:ext uri="{BB962C8B-B14F-4D97-AF65-F5344CB8AC3E}">
        <p14:creationId xmlns:p14="http://schemas.microsoft.com/office/powerpoint/2010/main" val="119520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tooltip="http://www.dtic.mil/dtic/tr/fulltext/u2/006880.pdf"/>
              </a:rPr>
              <a:t>http://www.dtic.mil/dtic/tr/fulltext/u2/006880.pdf</a:t>
            </a:r>
            <a:endParaRPr lang="en-US" sz="1300" dirty="0"/>
          </a:p>
          <a:p>
            <a:r>
              <a:rPr lang="en-US" sz="1300" dirty="0">
                <a:hlinkClick r:id="rId4" tooltip="http://en.wikipedia.org/wiki/Project_Cirrus"/>
              </a:rPr>
              <a:t>http://en.wikipedia.org/wiki/Project_Cirrus</a:t>
            </a:r>
            <a:endParaRPr lang="en-US" sz="1300" dirty="0"/>
          </a:p>
          <a:p>
            <a:r>
              <a:rPr lang="en-US" sz="1300" dirty="0">
                <a:solidFill>
                  <a:srgbClr val="1982D1"/>
                </a:solidFill>
              </a:rPr>
              <a:t>https://climateviewer.com/2016/10/08/is-homeland-security-steering-hurricane-matthew/ </a:t>
            </a:r>
          </a:p>
          <a:p>
            <a:r>
              <a:rPr lang="en-US" sz="1300" dirty="0" smtClean="0"/>
              <a:t>The </a:t>
            </a:r>
            <a:r>
              <a:rPr lang="en-US" sz="1300" dirty="0"/>
              <a:t>cyclone was historically significant in that it was the first tropical cyclone to be modified as part of a multi-year operation called </a:t>
            </a:r>
            <a:r>
              <a:rPr lang="en-US" sz="1300" dirty="0">
                <a:hlinkClick r:id="rId5"/>
              </a:rPr>
              <a:t>Project Cirrus</a:t>
            </a:r>
            <a:r>
              <a:rPr lang="en-US" sz="1300" dirty="0"/>
              <a:t>. In July 1946, General Electric (GE) scientists concluded after experimentation that dry ice seeding could induce heavy rainfall and thus ultimately weaken storms by cooling temperatures in the eye. To undertake Project Cirrus, </a:t>
            </a:r>
            <a:r>
              <a:rPr lang="en-US" sz="1300" b="1" dirty="0"/>
              <a:t>GE, the United States Army, the Office of Naval Research, and the U.S. Weather Bureau functioned jointly</a:t>
            </a:r>
            <a:r>
              <a:rPr lang="en-US" sz="1300" dirty="0"/>
              <a:t> on research and planning. Early on October 13, 1947, 200 pounds (3,200 </a:t>
            </a:r>
            <a:r>
              <a:rPr lang="en-US" sz="1300" dirty="0" err="1"/>
              <a:t>oz</a:t>
            </a:r>
            <a:r>
              <a:rPr lang="en-US" sz="1300" dirty="0"/>
              <a:t>) of dry ice were dropped throughout the storm, then located about 350 mi (560 km) east of Jacksonville, Florida. While the appearance of the clouds changed, the initial results of the seeding were inconclusive. Shortly after the seeding took place, the hurricane turned sharply toward the Southeastern United States. While the move the leading GE scientist later blamed upon the seeding, subsequent examination of the environment surrounding the storm determined that a large upper-level ridge was in fact responsible for the abrupt turn – </a:t>
            </a:r>
            <a:r>
              <a:rPr lang="en-US" sz="1300" dirty="0">
                <a:hlinkClick r:id="rId6"/>
              </a:rPr>
              <a:t>Wikipedia: 1947 Cape Sable hurricane</a:t>
            </a:r>
            <a:endParaRPr lang="en-US" sz="1300" dirty="0"/>
          </a:p>
          <a:p>
            <a:r>
              <a:rPr lang="en-US" dirty="0" smtClean="0"/>
              <a:t>https://en.wikipedia.org/wiki/1947_Cape_Sable_hurricane</a:t>
            </a:r>
            <a:endParaRPr lang="en-US" dirty="0"/>
          </a:p>
        </p:txBody>
      </p:sp>
      <p:sp>
        <p:nvSpPr>
          <p:cNvPr id="4" name="Slide Number Placeholder 3"/>
          <p:cNvSpPr>
            <a:spLocks noGrp="1"/>
          </p:cNvSpPr>
          <p:nvPr>
            <p:ph type="sldNum" sz="quarter" idx="10"/>
          </p:nvPr>
        </p:nvSpPr>
        <p:spPr/>
        <p:txBody>
          <a:bodyPr/>
          <a:lstStyle/>
          <a:p>
            <a:fld id="{9F40C2A7-6C7B-425B-9763-46418AC4E0AE}" type="slidenum">
              <a:rPr lang="en-US" smtClean="0"/>
              <a:t>9</a:t>
            </a:fld>
            <a:endParaRPr lang="en-US"/>
          </a:p>
        </p:txBody>
      </p:sp>
    </p:spTree>
    <p:extLst>
      <p:ext uri="{BB962C8B-B14F-4D97-AF65-F5344CB8AC3E}">
        <p14:creationId xmlns:p14="http://schemas.microsoft.com/office/powerpoint/2010/main" val="32927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716F42-3DB8-4673-8F22-46E7171ADAC5}"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197614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16F42-3DB8-4673-8F22-46E7171ADAC5}"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3360224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16F42-3DB8-4673-8F22-46E7171ADAC5}"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217183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16F42-3DB8-4673-8F22-46E7171ADAC5}"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369202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16F42-3DB8-4673-8F22-46E7171ADAC5}" type="datetimeFigureOut">
              <a:rPr lang="en-US" smtClean="0"/>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13351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16F42-3DB8-4673-8F22-46E7171ADAC5}"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1211824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716F42-3DB8-4673-8F22-46E7171ADAC5}" type="datetimeFigureOut">
              <a:rPr lang="en-US" smtClean="0"/>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226671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Impact" panose="020B080603090205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E716F42-3DB8-4673-8F22-46E7171ADAC5}" type="datetimeFigureOut">
              <a:rPr lang="en-US" smtClean="0"/>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217672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16F42-3DB8-4673-8F22-46E7171ADAC5}" type="datetimeFigureOut">
              <a:rPr lang="en-US" smtClean="0"/>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331332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16F42-3DB8-4673-8F22-46E7171ADAC5}"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398860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16F42-3DB8-4673-8F22-46E7171ADAC5}" type="datetimeFigureOut">
              <a:rPr lang="en-US" smtClean="0"/>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E644B-7308-451B-BD9D-87CF23C75FC8}" type="slidenum">
              <a:rPr lang="en-US" smtClean="0"/>
              <a:t>‹#›</a:t>
            </a:fld>
            <a:endParaRPr lang="en-US"/>
          </a:p>
        </p:txBody>
      </p:sp>
    </p:spTree>
    <p:extLst>
      <p:ext uri="{BB962C8B-B14F-4D97-AF65-F5344CB8AC3E}">
        <p14:creationId xmlns:p14="http://schemas.microsoft.com/office/powerpoint/2010/main" val="228658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16F42-3DB8-4673-8F22-46E7171ADAC5}" type="datetimeFigureOut">
              <a:rPr lang="en-US" smtClean="0"/>
              <a:t>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E644B-7308-451B-BD9D-87CF23C75FC8}" type="slidenum">
              <a:rPr lang="en-US" smtClean="0"/>
              <a:t>‹#›</a:t>
            </a:fld>
            <a:endParaRPr lang="en-US"/>
          </a:p>
        </p:txBody>
      </p:sp>
    </p:spTree>
    <p:extLst>
      <p:ext uri="{BB962C8B-B14F-4D97-AF65-F5344CB8AC3E}">
        <p14:creationId xmlns:p14="http://schemas.microsoft.com/office/powerpoint/2010/main" val="255263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ource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ource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ource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ource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gif"/></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scholar.google.com/scholar?q=%22climate+intervention%22+albedo" TargetMode="External"/><Relationship Id="rId13" Type="http://schemas.openxmlformats.org/officeDocument/2006/relationships/hyperlink" Target="https://scholar.google.com/scholar?q=%22stratospheric+aerosol+injection%22" TargetMode="External"/><Relationship Id="rId3" Type="http://schemas.openxmlformats.org/officeDocument/2006/relationships/hyperlink" Target="https://scholar.google.com/scholar?q=geoengineering" TargetMode="External"/><Relationship Id="rId7" Type="http://schemas.openxmlformats.org/officeDocument/2006/relationships/hyperlink" Target="https://scholar.google.com/scholar?hl=en&amp;q=%22climate+engineering%22" TargetMode="External"/><Relationship Id="rId12" Type="http://schemas.openxmlformats.org/officeDocument/2006/relationships/hyperlink" Target="https://scholar.google.com/scholar?q=%22solar+radiation+management%22"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scholar.google.com/scholar?q=%22climate+modification%22" TargetMode="External"/><Relationship Id="rId11" Type="http://schemas.openxmlformats.org/officeDocument/2006/relationships/hyperlink" Target="https://scholar.google.com/scholar?q=%22albedo+enhancement%22" TargetMode="External"/><Relationship Id="rId5" Type="http://schemas.openxmlformats.org/officeDocument/2006/relationships/hyperlink" Target="https://scholar.google.com/scholar?q=%22weather+control%22" TargetMode="External"/><Relationship Id="rId10" Type="http://schemas.openxmlformats.org/officeDocument/2006/relationships/hyperlink" Target="https://scholar.google.com/scholar?q=%22albedo+modification%22" TargetMode="External"/><Relationship Id="rId4" Type="http://schemas.openxmlformats.org/officeDocument/2006/relationships/hyperlink" Target="https://scholar.google.com/scholar?q=%22weather+modification%22" TargetMode="External"/><Relationship Id="rId9" Type="http://schemas.openxmlformats.org/officeDocument/2006/relationships/hyperlink" Target="https://scholar.google.com/scholar?q=%22ecological+alteration%22" TargetMode="External"/><Relationship Id="rId14" Type="http://schemas.openxmlformats.org/officeDocument/2006/relationships/hyperlink" Target="https://scholar.google.com/scholar?q=%22stratospheric+aerosol+geoengineering%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groups.google.com/d/msg/geoengineering/ipdLpbnXHeU/tAXDtadrNR0J"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71.xml.rels><?xml version="1.0" encoding="UTF-8" standalone="yes"?>
<Relationships xmlns="http://schemas.openxmlformats.org/package/2006/relationships"><Relationship Id="rId3" Type="http://schemas.openxmlformats.org/officeDocument/2006/relationships/hyperlink" Target="http://www.weather.com/news/climate/news/geoengineering-paris-climate-conference-talk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7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cires.colorado.edu/"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www.esrl.noaa.gov/gmd/"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thinkprogress.org/breaking-epa-to-limit-greenhouse-gases-from-airplanes-32e27fccf147" TargetMode="External"/><Relationship Id="rId7" Type="http://schemas.openxmlformats.org/officeDocument/2006/relationships/image" Target="../media/image98.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thehill.com/policy/energy-environment/295401-greens-move-to-dismiss-epa-lawsuit-over-airplane-emissions" TargetMode="External"/><Relationship Id="rId5" Type="http://schemas.openxmlformats.org/officeDocument/2006/relationships/hyperlink" Target="http://www.reuters.com/article/us-eu-climate-aviation-idUSKCN1190M2" TargetMode="External"/><Relationship Id="rId4" Type="http://schemas.openxmlformats.org/officeDocument/2006/relationships/hyperlink" Target="http://www.biofuelsdigest.com/bdigest/2016/07/31/white-house-releases-federal-alternative-jet-fuel-research-and-development-strate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8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jimleeclimateviewer" TargetMode="External"/><Relationship Id="rId3" Type="http://schemas.openxmlformats.org/officeDocument/2006/relationships/image" Target="../media/image106.jpeg"/><Relationship Id="rId7" Type="http://schemas.openxmlformats.org/officeDocument/2006/relationships/hyperlink" Target="http://www.gofundme.com/climateviewer"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weathermodificationhistory.com/" TargetMode="External"/><Relationship Id="rId11" Type="http://schemas.openxmlformats.org/officeDocument/2006/relationships/hyperlink" Target="https://climateviewer.com/geoengineering/" TargetMode="External"/><Relationship Id="rId5" Type="http://schemas.openxmlformats.org/officeDocument/2006/relationships/hyperlink" Target="http://climateviewer.org/" TargetMode="External"/><Relationship Id="rId10" Type="http://schemas.openxmlformats.org/officeDocument/2006/relationships/hyperlink" Target="https://creativecommons.org/licenses/by-nc/3.0/us/" TargetMode="External"/><Relationship Id="rId4" Type="http://schemas.openxmlformats.org/officeDocument/2006/relationships/hyperlink" Target="https://climateviewer.com/" TargetMode="External"/><Relationship Id="rId9" Type="http://schemas.openxmlformats.org/officeDocument/2006/relationships/hyperlink" Target="mailto:jim@climateviewer.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685800"/>
            <a:ext cx="9067800" cy="1828800"/>
          </a:xfrm>
        </p:spPr>
        <p:txBody>
          <a:bodyPr>
            <a:normAutofit/>
          </a:bodyPr>
          <a:lstStyle/>
          <a:p>
            <a:r>
              <a:rPr lang="en-US" sz="7200" dirty="0" smtClean="0">
                <a:latin typeface="Source Sans Pro Black" pitchFamily="34" charset="0"/>
              </a:rPr>
              <a:t>GEOENGINEERING</a:t>
            </a:r>
            <a:endParaRPr lang="en-US" dirty="0">
              <a:latin typeface="Source Sans Pro Black" pitchFamily="34" charset="0"/>
            </a:endParaRPr>
          </a:p>
        </p:txBody>
      </p:sp>
      <p:sp>
        <p:nvSpPr>
          <p:cNvPr id="3" name="Subtitle 2"/>
          <p:cNvSpPr>
            <a:spLocks noGrp="1"/>
          </p:cNvSpPr>
          <p:nvPr>
            <p:ph type="subTitle" idx="1"/>
          </p:nvPr>
        </p:nvSpPr>
        <p:spPr>
          <a:xfrm>
            <a:off x="984682" y="2133600"/>
            <a:ext cx="7162800" cy="1219200"/>
          </a:xfrm>
        </p:spPr>
        <p:txBody>
          <a:bodyPr>
            <a:noAutofit/>
          </a:bodyPr>
          <a:lstStyle/>
          <a:p>
            <a:r>
              <a:rPr lang="en-US" sz="4000" dirty="0" smtClean="0">
                <a:solidFill>
                  <a:srgbClr val="1982D1"/>
                </a:solidFill>
                <a:latin typeface="Source Sans Pro Black" pitchFamily="34" charset="0"/>
              </a:rPr>
              <a:t>Weather Modification</a:t>
            </a:r>
          </a:p>
          <a:p>
            <a:r>
              <a:rPr lang="en-US" sz="1200" dirty="0" smtClean="0">
                <a:solidFill>
                  <a:srgbClr val="1982D1"/>
                </a:solidFill>
                <a:latin typeface="Source Sans Pro Black" pitchFamily="34" charset="0"/>
              </a:rPr>
              <a:t>and </a:t>
            </a:r>
          </a:p>
          <a:p>
            <a:r>
              <a:rPr lang="en-US" sz="3600" dirty="0" err="1" smtClean="0">
                <a:solidFill>
                  <a:srgbClr val="1982D1"/>
                </a:solidFill>
                <a:latin typeface="Source Sans Pro Black" pitchFamily="34" charset="0"/>
              </a:rPr>
              <a:t>Weaponizing</a:t>
            </a:r>
            <a:r>
              <a:rPr lang="en-US" sz="3600" dirty="0" smtClean="0">
                <a:solidFill>
                  <a:srgbClr val="1982D1"/>
                </a:solidFill>
                <a:latin typeface="Source Sans Pro Black" pitchFamily="34" charset="0"/>
              </a:rPr>
              <a:t> Nature</a:t>
            </a:r>
            <a:endParaRPr lang="en-US" sz="3600" dirty="0">
              <a:solidFill>
                <a:srgbClr val="1982D1"/>
              </a:solidFill>
              <a:latin typeface="Source Sans Pro Black" pitchFamily="34" charset="0"/>
            </a:endParaRPr>
          </a:p>
        </p:txBody>
      </p:sp>
      <p:sp>
        <p:nvSpPr>
          <p:cNvPr id="4" name="TextBox 3"/>
          <p:cNvSpPr txBox="1"/>
          <p:nvPr/>
        </p:nvSpPr>
        <p:spPr>
          <a:xfrm>
            <a:off x="1899082" y="4243864"/>
            <a:ext cx="5334000" cy="2400657"/>
          </a:xfrm>
          <a:prstGeom prst="rect">
            <a:avLst/>
          </a:prstGeom>
          <a:noFill/>
        </p:spPr>
        <p:txBody>
          <a:bodyPr wrap="square" rtlCol="0">
            <a:spAutoFit/>
          </a:bodyPr>
          <a:lstStyle/>
          <a:p>
            <a:pPr algn="ctr"/>
            <a:r>
              <a:rPr lang="en-US" dirty="0" smtClean="0">
                <a:latin typeface="Source Sans Pro Black" pitchFamily="34" charset="0"/>
              </a:rPr>
              <a:t>A Presentation by Jim Lee of </a:t>
            </a:r>
            <a:r>
              <a:rPr lang="en-US" dirty="0" err="1" smtClean="0">
                <a:latin typeface="Source Sans Pro Black" pitchFamily="34" charset="0"/>
              </a:rPr>
              <a:t>ClimateViewer</a:t>
            </a:r>
            <a:r>
              <a:rPr lang="en-US" dirty="0" smtClean="0">
                <a:latin typeface="Source Sans Pro Black" pitchFamily="34" charset="0"/>
              </a:rPr>
              <a:t> News given at the Freedom Force International’s 3</a:t>
            </a:r>
            <a:r>
              <a:rPr lang="en-US" baseline="30000" dirty="0" smtClean="0">
                <a:latin typeface="Source Sans Pro Black" pitchFamily="34" charset="0"/>
              </a:rPr>
              <a:t>rd</a:t>
            </a:r>
            <a:r>
              <a:rPr lang="en-US" dirty="0" smtClean="0">
                <a:latin typeface="Source Sans Pro Black" pitchFamily="34" charset="0"/>
              </a:rPr>
              <a:t> Congress in Phoenix, Arizona.  December 3, 2016</a:t>
            </a:r>
          </a:p>
          <a:p>
            <a:pPr algn="ctr"/>
            <a:r>
              <a:rPr lang="en-US" dirty="0" smtClean="0">
                <a:solidFill>
                  <a:srgbClr val="FF0000"/>
                </a:solidFill>
                <a:latin typeface="Source Sans Pro Black" pitchFamily="34" charset="0"/>
              </a:rPr>
              <a:t>I</a:t>
            </a:r>
            <a:r>
              <a:rPr lang="en-US" sz="1400" dirty="0" smtClean="0">
                <a:solidFill>
                  <a:srgbClr val="FF0000"/>
                </a:solidFill>
                <a:latin typeface="Source Sans Pro Black" pitchFamily="34" charset="0"/>
              </a:rPr>
              <a:t>NCONVENIENT</a:t>
            </a:r>
            <a:r>
              <a:rPr lang="en-US" dirty="0" smtClean="0">
                <a:solidFill>
                  <a:srgbClr val="FF0000"/>
                </a:solidFill>
                <a:latin typeface="Source Sans Pro Black" pitchFamily="34" charset="0"/>
              </a:rPr>
              <a:t>L</a:t>
            </a:r>
            <a:r>
              <a:rPr lang="en-US" sz="1400" dirty="0" smtClean="0">
                <a:solidFill>
                  <a:srgbClr val="FF0000"/>
                </a:solidFill>
                <a:latin typeface="Source Sans Pro Black" pitchFamily="34" charset="0"/>
              </a:rPr>
              <a:t>IE.COM</a:t>
            </a:r>
          </a:p>
          <a:p>
            <a:pPr algn="ctr"/>
            <a:endParaRPr lang="en-US" dirty="0">
              <a:latin typeface="Source Sans Pro Black" pitchFamily="34" charset="0"/>
            </a:endParaRPr>
          </a:p>
          <a:p>
            <a:pPr algn="ctr"/>
            <a:r>
              <a:rPr lang="en-US" sz="2000" dirty="0">
                <a:latin typeface="Source Sans Pro Black" pitchFamily="34" charset="0"/>
              </a:rPr>
              <a:t>C</a:t>
            </a:r>
            <a:r>
              <a:rPr lang="en-US" sz="1600" dirty="0">
                <a:latin typeface="Source Sans Pro Black" pitchFamily="34" charset="0"/>
              </a:rPr>
              <a:t>LIMATE</a:t>
            </a:r>
            <a:r>
              <a:rPr lang="en-US" sz="2000" dirty="0">
                <a:latin typeface="Source Sans Pro Black" pitchFamily="34" charset="0"/>
              </a:rPr>
              <a:t>V</a:t>
            </a:r>
            <a:r>
              <a:rPr lang="en-US" sz="1600" dirty="0">
                <a:latin typeface="Source Sans Pro Black" pitchFamily="34" charset="0"/>
              </a:rPr>
              <a:t>IEWER.COM</a:t>
            </a:r>
          </a:p>
          <a:p>
            <a:pPr algn="ctr"/>
            <a:r>
              <a:rPr lang="en-US" sz="2000" dirty="0">
                <a:latin typeface="Source Sans Pro Black" pitchFamily="34" charset="0"/>
              </a:rPr>
              <a:t>C</a:t>
            </a:r>
            <a:r>
              <a:rPr lang="en-US" sz="1600" dirty="0">
                <a:latin typeface="Source Sans Pro Black" pitchFamily="34" charset="0"/>
              </a:rPr>
              <a:t>LIMATE</a:t>
            </a:r>
            <a:r>
              <a:rPr lang="en-US" sz="2000" dirty="0">
                <a:latin typeface="Source Sans Pro Black" pitchFamily="34" charset="0"/>
              </a:rPr>
              <a:t>V</a:t>
            </a:r>
            <a:r>
              <a:rPr lang="en-US" sz="1600" dirty="0">
                <a:latin typeface="Source Sans Pro Black" pitchFamily="34" charset="0"/>
              </a:rPr>
              <a:t>IEWER.ORG</a:t>
            </a:r>
          </a:p>
          <a:p>
            <a:pPr algn="ctr"/>
            <a:r>
              <a:rPr lang="en-US" sz="2000" dirty="0">
                <a:latin typeface="Source Sans Pro Black" pitchFamily="34" charset="0"/>
              </a:rPr>
              <a:t>W</a:t>
            </a:r>
            <a:r>
              <a:rPr lang="en-US" sz="1600" dirty="0">
                <a:latin typeface="Source Sans Pro Black" pitchFamily="34" charset="0"/>
              </a:rPr>
              <a:t>EATHER</a:t>
            </a:r>
            <a:r>
              <a:rPr lang="en-US" sz="2000" dirty="0">
                <a:latin typeface="Source Sans Pro Black" pitchFamily="34" charset="0"/>
              </a:rPr>
              <a:t>M</a:t>
            </a:r>
            <a:r>
              <a:rPr lang="en-US" sz="1600" dirty="0">
                <a:latin typeface="Source Sans Pro Black" pitchFamily="34" charset="0"/>
              </a:rPr>
              <a:t>ODIFICATION</a:t>
            </a:r>
            <a:r>
              <a:rPr lang="en-US" sz="2000" dirty="0">
                <a:latin typeface="Source Sans Pro Black" pitchFamily="34" charset="0"/>
              </a:rPr>
              <a:t>H</a:t>
            </a:r>
            <a:r>
              <a:rPr lang="en-US" sz="1600" dirty="0">
                <a:latin typeface="Source Sans Pro Black" pitchFamily="34" charset="0"/>
              </a:rPr>
              <a:t>ISTORY.COM</a:t>
            </a:r>
          </a:p>
        </p:txBody>
      </p:sp>
    </p:spTree>
    <p:extLst>
      <p:ext uri="{BB962C8B-B14F-4D97-AF65-F5344CB8AC3E}">
        <p14:creationId xmlns:p14="http://schemas.microsoft.com/office/powerpoint/2010/main" val="3406392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Irving P. </a:t>
            </a:r>
            <a:r>
              <a:rPr lang="en-US" dirty="0" err="1" smtClean="0"/>
              <a:t>Krick</a:t>
            </a:r>
            <a:r>
              <a:rPr lang="en-US" dirty="0" smtClean="0"/>
              <a:t> Invents </a:t>
            </a:r>
            <a:br>
              <a:rPr lang="en-US" dirty="0" smtClean="0"/>
            </a:br>
            <a:r>
              <a:rPr lang="en-US" dirty="0" smtClean="0">
                <a:solidFill>
                  <a:srgbClr val="1982D1"/>
                </a:solidFill>
              </a:rPr>
              <a:t>Ground-based </a:t>
            </a:r>
            <a:r>
              <a:rPr lang="en-US" dirty="0">
                <a:solidFill>
                  <a:srgbClr val="1982D1"/>
                </a:solidFill>
              </a:rPr>
              <a:t>Cloud </a:t>
            </a:r>
            <a:r>
              <a:rPr lang="en-US" dirty="0" smtClean="0">
                <a:solidFill>
                  <a:srgbClr val="1982D1"/>
                </a:solidFill>
              </a:rPr>
              <a:t>Seeder </a:t>
            </a:r>
            <a:r>
              <a:rPr lang="en-US" dirty="0" smtClean="0"/>
              <a:t>- 1949</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9143999" cy="4411531"/>
          </a:xfrm>
          <a:prstGeom prst="rect">
            <a:avLst/>
          </a:prstGeom>
        </p:spPr>
      </p:pic>
    </p:spTree>
    <p:extLst>
      <p:ext uri="{BB962C8B-B14F-4D97-AF65-F5344CB8AC3E}">
        <p14:creationId xmlns:p14="http://schemas.microsoft.com/office/powerpoint/2010/main" val="757899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982D1"/>
                </a:solidFill>
              </a:rPr>
              <a:t>Cloud Seeding Projects </a:t>
            </a:r>
            <a:r>
              <a:rPr lang="en-US" dirty="0"/>
              <a:t>1952 – 1965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092184" cy="5562600"/>
          </a:xfrm>
          <a:prstGeom prst="rect">
            <a:avLst/>
          </a:prstGeom>
        </p:spPr>
      </p:pic>
    </p:spTree>
    <p:extLst>
      <p:ext uri="{BB962C8B-B14F-4D97-AF65-F5344CB8AC3E}">
        <p14:creationId xmlns:p14="http://schemas.microsoft.com/office/powerpoint/2010/main" val="4022631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08038"/>
          </a:xfrm>
        </p:spPr>
        <p:txBody>
          <a:bodyPr>
            <a:noAutofit/>
          </a:bodyPr>
          <a:lstStyle/>
          <a:p>
            <a:r>
              <a:rPr lang="en-US" sz="3200" dirty="0" smtClean="0">
                <a:solidFill>
                  <a:srgbClr val="1982D1"/>
                </a:solidFill>
              </a:rPr>
              <a:t>Jet Aircraft’s “Artificial Clouds” Block Sun</a:t>
            </a:r>
            <a:r>
              <a:rPr lang="en-US" sz="3200" dirty="0"/>
              <a:t> – </a:t>
            </a:r>
            <a:r>
              <a:rPr lang="en-US" sz="3200" dirty="0" smtClean="0"/>
              <a:t>1958</a:t>
            </a:r>
            <a:endParaRPr lang="en-US" sz="3200" dirty="0">
              <a:solidFill>
                <a:srgbClr val="1982D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95399"/>
            <a:ext cx="2971800" cy="54126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752600"/>
            <a:ext cx="5343049" cy="3962400"/>
          </a:xfrm>
          <a:prstGeom prst="rect">
            <a:avLst/>
          </a:prstGeom>
        </p:spPr>
      </p:pic>
    </p:spTree>
    <p:extLst>
      <p:ext uri="{BB962C8B-B14F-4D97-AF65-F5344CB8AC3E}">
        <p14:creationId xmlns:p14="http://schemas.microsoft.com/office/powerpoint/2010/main" val="956444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smtClean="0"/>
              <a:t>Navy creates/destroys artificial clouds with </a:t>
            </a:r>
            <a:br>
              <a:rPr lang="en-US" sz="3200" dirty="0" smtClean="0"/>
            </a:br>
            <a:r>
              <a:rPr lang="en-US" sz="3200" dirty="0" smtClean="0">
                <a:solidFill>
                  <a:srgbClr val="1982D1"/>
                </a:solidFill>
              </a:rPr>
              <a:t>Carbon Black dust</a:t>
            </a:r>
            <a:r>
              <a:rPr lang="en-US" sz="3200" dirty="0" smtClean="0"/>
              <a:t> - 1958</a:t>
            </a:r>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36452"/>
            <a:ext cx="6749467" cy="5483942"/>
          </a:xfrm>
          <a:prstGeom prst="rect">
            <a:avLst/>
          </a:prstGeom>
        </p:spPr>
      </p:pic>
    </p:spTree>
    <p:extLst>
      <p:ext uri="{BB962C8B-B14F-4D97-AF65-F5344CB8AC3E}">
        <p14:creationId xmlns:p14="http://schemas.microsoft.com/office/powerpoint/2010/main" val="2362225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 y="0"/>
            <a:ext cx="9067800" cy="868362"/>
          </a:xfrm>
        </p:spPr>
        <p:txBody>
          <a:bodyPr>
            <a:noAutofit/>
          </a:bodyPr>
          <a:lstStyle/>
          <a:p>
            <a:r>
              <a:rPr lang="en-US" sz="4000" dirty="0" smtClean="0">
                <a:solidFill>
                  <a:srgbClr val="1982D1"/>
                </a:solidFill>
              </a:rPr>
              <a:t>Project </a:t>
            </a:r>
            <a:r>
              <a:rPr lang="en-US" sz="4000" dirty="0" err="1" smtClean="0">
                <a:solidFill>
                  <a:srgbClr val="1982D1"/>
                </a:solidFill>
              </a:rPr>
              <a:t>Skyfire</a:t>
            </a:r>
            <a:r>
              <a:rPr lang="en-US" sz="4000" dirty="0" smtClean="0">
                <a:solidFill>
                  <a:srgbClr val="1982D1"/>
                </a:solidFill>
              </a:rPr>
              <a:t> </a:t>
            </a:r>
            <a:r>
              <a:rPr lang="en-US" sz="4000" dirty="0" smtClean="0"/>
              <a:t>- 1960-1967</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964" y="969264"/>
            <a:ext cx="5008604" cy="5867400"/>
          </a:xfrm>
          <a:prstGeom prst="rect">
            <a:avLst/>
          </a:prstGeom>
        </p:spPr>
      </p:pic>
      <p:sp>
        <p:nvSpPr>
          <p:cNvPr id="5" name="TextBox 4"/>
          <p:cNvSpPr txBox="1"/>
          <p:nvPr/>
        </p:nvSpPr>
        <p:spPr>
          <a:xfrm>
            <a:off x="161544" y="2514600"/>
            <a:ext cx="3955564" cy="1938992"/>
          </a:xfrm>
          <a:prstGeom prst="rect">
            <a:avLst/>
          </a:prstGeom>
          <a:noFill/>
        </p:spPr>
        <p:txBody>
          <a:bodyPr wrap="square" rtlCol="0">
            <a:spAutoFit/>
          </a:bodyPr>
          <a:lstStyle/>
          <a:p>
            <a:r>
              <a:rPr lang="en-US" sz="4000" dirty="0" smtClean="0">
                <a:latin typeface="Source Sans Pro Black" pitchFamily="34" charset="0"/>
              </a:rPr>
              <a:t>Preventing forest fires with Cloud Seeding</a:t>
            </a:r>
            <a:endParaRPr lang="en-US" sz="4000" dirty="0">
              <a:latin typeface="Source Sans Pro Black" pitchFamily="34" charset="0"/>
            </a:endParaRPr>
          </a:p>
        </p:txBody>
      </p:sp>
    </p:spTree>
    <p:extLst>
      <p:ext uri="{BB962C8B-B14F-4D97-AF65-F5344CB8AC3E}">
        <p14:creationId xmlns:p14="http://schemas.microsoft.com/office/powerpoint/2010/main" val="874438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58903"/>
            <a:ext cx="8229600" cy="960438"/>
          </a:xfrm>
        </p:spPr>
        <p:txBody>
          <a:bodyPr/>
          <a:lstStyle/>
          <a:p>
            <a:r>
              <a:rPr lang="en-US" dirty="0" smtClean="0">
                <a:solidFill>
                  <a:srgbClr val="1982D1"/>
                </a:solidFill>
              </a:rPr>
              <a:t>Project </a:t>
            </a:r>
            <a:r>
              <a:rPr lang="en-US" dirty="0" err="1" smtClean="0">
                <a:solidFill>
                  <a:srgbClr val="1982D1"/>
                </a:solidFill>
              </a:rPr>
              <a:t>Skywater</a:t>
            </a:r>
            <a:r>
              <a:rPr lang="en-US" dirty="0" smtClean="0"/>
              <a:t> 1961-1988</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53754"/>
            <a:ext cx="8953500" cy="5667375"/>
          </a:xfrm>
          <a:prstGeom prst="rect">
            <a:avLst/>
          </a:prstGeom>
        </p:spPr>
      </p:pic>
    </p:spTree>
    <p:extLst>
      <p:ext uri="{BB962C8B-B14F-4D97-AF65-F5344CB8AC3E}">
        <p14:creationId xmlns:p14="http://schemas.microsoft.com/office/powerpoint/2010/main" val="2429101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dirty="0">
                <a:solidFill>
                  <a:srgbClr val="1982D1"/>
                </a:solidFill>
              </a:rPr>
              <a:t>Project West Ford</a:t>
            </a:r>
            <a:r>
              <a:rPr lang="en-US" dirty="0"/>
              <a:t/>
            </a:r>
            <a:br>
              <a:rPr lang="en-US" dirty="0"/>
            </a:br>
            <a:r>
              <a:rPr lang="en-US" dirty="0"/>
              <a:t> </a:t>
            </a:r>
            <a:r>
              <a:rPr lang="en-US" sz="3600" dirty="0"/>
              <a:t>October 21, 1961 ‐ September 5, </a:t>
            </a:r>
            <a:r>
              <a:rPr lang="en-US" sz="3600" dirty="0" smtClean="0"/>
              <a:t>1963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575" y="1828800"/>
            <a:ext cx="3760398" cy="4599432"/>
          </a:xfrm>
          <a:prstGeom prst="rect">
            <a:avLst/>
          </a:prstGeom>
        </p:spPr>
      </p:pic>
      <p:sp>
        <p:nvSpPr>
          <p:cNvPr id="6" name="TextBox 5"/>
          <p:cNvSpPr txBox="1"/>
          <p:nvPr/>
        </p:nvSpPr>
        <p:spPr>
          <a:xfrm>
            <a:off x="228600" y="2271252"/>
            <a:ext cx="4267200" cy="3477875"/>
          </a:xfrm>
          <a:prstGeom prst="rect">
            <a:avLst/>
          </a:prstGeom>
          <a:noFill/>
        </p:spPr>
        <p:txBody>
          <a:bodyPr wrap="square" rtlCol="0">
            <a:spAutoFit/>
          </a:bodyPr>
          <a:lstStyle/>
          <a:p>
            <a:r>
              <a:rPr lang="en-US" sz="3200" dirty="0" smtClean="0">
                <a:solidFill>
                  <a:srgbClr val="1982D1"/>
                </a:solidFill>
                <a:latin typeface="Source Sans Pro Black" pitchFamily="34" charset="0"/>
              </a:rPr>
              <a:t>Creating an Artificial Ionosphere</a:t>
            </a:r>
          </a:p>
          <a:p>
            <a:r>
              <a:rPr lang="en-US" sz="3200" dirty="0" smtClean="0">
                <a:latin typeface="Source Sans Pro Black" pitchFamily="34" charset="0"/>
              </a:rPr>
              <a:t>480,000,000 </a:t>
            </a:r>
            <a:r>
              <a:rPr lang="en-US" sz="3200" dirty="0">
                <a:latin typeface="Source Sans Pro Black" pitchFamily="34" charset="0"/>
              </a:rPr>
              <a:t>copper dipole antennas launched into orbit</a:t>
            </a:r>
            <a:r>
              <a:rPr lang="en-US" sz="3200" dirty="0" smtClean="0">
                <a:latin typeface="Source Sans Pro Black" pitchFamily="34" charset="0"/>
              </a:rPr>
              <a:t>.</a:t>
            </a:r>
          </a:p>
          <a:p>
            <a:endParaRPr lang="en-US" sz="3200" dirty="0">
              <a:latin typeface="Source Sans Pro Black" pitchFamily="34" charset="0"/>
            </a:endParaRPr>
          </a:p>
          <a:p>
            <a:r>
              <a:rPr lang="en-US" sz="2800" dirty="0" smtClean="0">
                <a:latin typeface="Source Sans Pro Black" pitchFamily="34" charset="0"/>
              </a:rPr>
              <a:t>Some are still up there.</a:t>
            </a:r>
            <a:endParaRPr lang="en-US" sz="3200" dirty="0">
              <a:latin typeface="Source Sans Pro Black" pitchFamily="34" charset="0"/>
            </a:endParaRPr>
          </a:p>
        </p:txBody>
      </p:sp>
    </p:spTree>
    <p:extLst>
      <p:ext uri="{BB962C8B-B14F-4D97-AF65-F5344CB8AC3E}">
        <p14:creationId xmlns:p14="http://schemas.microsoft.com/office/powerpoint/2010/main" val="4019408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dirty="0">
                <a:solidFill>
                  <a:srgbClr val="1982D1"/>
                </a:solidFill>
              </a:rPr>
              <a:t>Project </a:t>
            </a:r>
            <a:r>
              <a:rPr lang="en-US" dirty="0" smtClean="0">
                <a:solidFill>
                  <a:srgbClr val="1982D1"/>
                </a:solidFill>
              </a:rPr>
              <a:t>Storm Fury</a:t>
            </a:r>
            <a:br>
              <a:rPr lang="en-US" dirty="0" smtClean="0">
                <a:solidFill>
                  <a:srgbClr val="1982D1"/>
                </a:solidFill>
              </a:rPr>
            </a:br>
            <a:r>
              <a:rPr lang="en-US" dirty="0"/>
              <a:t> </a:t>
            </a:r>
            <a:r>
              <a:rPr lang="en-US" sz="3200" dirty="0"/>
              <a:t>August 17, 1962 ‐ </a:t>
            </a:r>
            <a:r>
              <a:rPr lang="en-US" sz="3200" dirty="0" smtClean="0"/>
              <a:t>1983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981200"/>
            <a:ext cx="5481929" cy="4080121"/>
          </a:xfrm>
          <a:prstGeom prst="rect">
            <a:avLst/>
          </a:prstGeom>
        </p:spPr>
      </p:pic>
      <p:sp>
        <p:nvSpPr>
          <p:cNvPr id="6" name="TextBox 5"/>
          <p:cNvSpPr txBox="1"/>
          <p:nvPr/>
        </p:nvSpPr>
        <p:spPr>
          <a:xfrm>
            <a:off x="380010" y="2313100"/>
            <a:ext cx="2971800" cy="3416320"/>
          </a:xfrm>
          <a:prstGeom prst="rect">
            <a:avLst/>
          </a:prstGeom>
          <a:noFill/>
        </p:spPr>
        <p:txBody>
          <a:bodyPr wrap="square" rtlCol="0">
            <a:spAutoFit/>
          </a:bodyPr>
          <a:lstStyle/>
          <a:p>
            <a:r>
              <a:rPr lang="en-US" sz="3600" dirty="0" smtClean="0">
                <a:latin typeface="Source Sans Pro Black" pitchFamily="34" charset="0"/>
              </a:rPr>
              <a:t>NOAA </a:t>
            </a:r>
            <a:r>
              <a:rPr lang="en-US" sz="3600" dirty="0" smtClean="0">
                <a:solidFill>
                  <a:srgbClr val="1982D1"/>
                </a:solidFill>
                <a:latin typeface="Source Sans Pro Black" pitchFamily="34" charset="0"/>
              </a:rPr>
              <a:t>Hurricane </a:t>
            </a:r>
            <a:r>
              <a:rPr lang="en-US" sz="3600" dirty="0">
                <a:solidFill>
                  <a:srgbClr val="1982D1"/>
                </a:solidFill>
                <a:latin typeface="Source Sans Pro Black" pitchFamily="34" charset="0"/>
              </a:rPr>
              <a:t>mitigation </a:t>
            </a:r>
            <a:r>
              <a:rPr lang="en-US" sz="3600" dirty="0">
                <a:latin typeface="Source Sans Pro Black" pitchFamily="34" charset="0"/>
              </a:rPr>
              <a:t>cloud seeding </a:t>
            </a:r>
            <a:r>
              <a:rPr lang="en-US" sz="3600" dirty="0" smtClean="0">
                <a:latin typeface="Source Sans Pro Black" pitchFamily="34" charset="0"/>
              </a:rPr>
              <a:t>experiments</a:t>
            </a:r>
            <a:endParaRPr lang="en-US" sz="3600" dirty="0">
              <a:latin typeface="Source Sans Pro Black" pitchFamily="34" charset="0"/>
            </a:endParaRPr>
          </a:p>
        </p:txBody>
      </p:sp>
    </p:spTree>
    <p:extLst>
      <p:ext uri="{BB962C8B-B14F-4D97-AF65-F5344CB8AC3E}">
        <p14:creationId xmlns:p14="http://schemas.microsoft.com/office/powerpoint/2010/main" val="4036401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1982D1"/>
                </a:solidFill>
              </a:rPr>
              <a:t>Plasma Seeding Begins</a:t>
            </a:r>
            <a:r>
              <a:rPr lang="en-US" dirty="0" smtClean="0"/>
              <a:t> – May 1963</a:t>
            </a:r>
            <a:br>
              <a:rPr lang="en-US" dirty="0" smtClean="0"/>
            </a:br>
            <a:r>
              <a:rPr lang="en-US" sz="3600" dirty="0" smtClean="0"/>
              <a:t>Space Weather Modification</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128351"/>
            <a:ext cx="6657748" cy="5715000"/>
          </a:xfrm>
          <a:prstGeom prst="rect">
            <a:avLst/>
          </a:prstGeom>
        </p:spPr>
      </p:pic>
      <p:sp>
        <p:nvSpPr>
          <p:cNvPr id="4" name="TextBox 3"/>
          <p:cNvSpPr txBox="1"/>
          <p:nvPr/>
        </p:nvSpPr>
        <p:spPr>
          <a:xfrm>
            <a:off x="163286" y="1770608"/>
            <a:ext cx="2438400" cy="4154984"/>
          </a:xfrm>
          <a:prstGeom prst="rect">
            <a:avLst/>
          </a:prstGeom>
          <a:noFill/>
        </p:spPr>
        <p:txBody>
          <a:bodyPr wrap="square" rtlCol="0">
            <a:spAutoFit/>
          </a:bodyPr>
          <a:lstStyle/>
          <a:p>
            <a:r>
              <a:rPr lang="en-US" sz="2400" dirty="0" smtClean="0">
                <a:latin typeface="Source Sans Pro Black" pitchFamily="34" charset="0"/>
              </a:rPr>
              <a:t>“Create </a:t>
            </a:r>
            <a:r>
              <a:rPr lang="en-US" sz="2400" dirty="0">
                <a:latin typeface="Source Sans Pro Black" pitchFamily="34" charset="0"/>
              </a:rPr>
              <a:t>an </a:t>
            </a:r>
            <a:r>
              <a:rPr lang="en-US" sz="2400" dirty="0">
                <a:solidFill>
                  <a:srgbClr val="1982D1"/>
                </a:solidFill>
                <a:latin typeface="Source Sans Pro Black" pitchFamily="34" charset="0"/>
              </a:rPr>
              <a:t>artificial ion cloud </a:t>
            </a:r>
            <a:r>
              <a:rPr lang="en-US" sz="2400" dirty="0">
                <a:latin typeface="Source Sans Pro Black" pitchFamily="34" charset="0"/>
              </a:rPr>
              <a:t>in interplanetary space for studying the state of the interplanetary medium .. sounding rocket </a:t>
            </a:r>
            <a:r>
              <a:rPr lang="en-US" sz="2400" dirty="0" smtClean="0">
                <a:latin typeface="Source Sans Pro Black" pitchFamily="34" charset="0"/>
              </a:rPr>
              <a:t>experiments”</a:t>
            </a:r>
            <a:endParaRPr lang="en-US" sz="2400" dirty="0">
              <a:latin typeface="Source Sans Pro Black" pitchFamily="34" charset="0"/>
            </a:endParaRPr>
          </a:p>
        </p:txBody>
      </p:sp>
    </p:spTree>
    <p:extLst>
      <p:ext uri="{BB962C8B-B14F-4D97-AF65-F5344CB8AC3E}">
        <p14:creationId xmlns:p14="http://schemas.microsoft.com/office/powerpoint/2010/main" val="264160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1982D1"/>
                </a:solidFill>
              </a:rPr>
              <a:t>Artificial Strontium and Barium Clouds </a:t>
            </a:r>
            <a:r>
              <a:rPr lang="en-US" dirty="0"/>
              <a:t>in the Upper </a:t>
            </a:r>
            <a:r>
              <a:rPr lang="en-US" dirty="0" smtClean="0"/>
              <a:t>Atmosphere - 1964</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170" y="1524000"/>
            <a:ext cx="5333000" cy="5081587"/>
          </a:xfrm>
          <a:prstGeom prst="rect">
            <a:avLst/>
          </a:prstGeom>
        </p:spPr>
      </p:pic>
      <p:sp>
        <p:nvSpPr>
          <p:cNvPr id="4" name="TextBox 3"/>
          <p:cNvSpPr txBox="1"/>
          <p:nvPr/>
        </p:nvSpPr>
        <p:spPr>
          <a:xfrm>
            <a:off x="337457" y="2295078"/>
            <a:ext cx="3200400" cy="3539430"/>
          </a:xfrm>
          <a:prstGeom prst="rect">
            <a:avLst/>
          </a:prstGeom>
          <a:noFill/>
        </p:spPr>
        <p:txBody>
          <a:bodyPr wrap="square" rtlCol="0">
            <a:spAutoFit/>
          </a:bodyPr>
          <a:lstStyle/>
          <a:p>
            <a:r>
              <a:rPr lang="en-US" sz="2800" dirty="0" smtClean="0">
                <a:latin typeface="Source Sans Pro Black" pitchFamily="34" charset="0"/>
              </a:rPr>
              <a:t>“So </a:t>
            </a:r>
            <a:r>
              <a:rPr lang="en-US" sz="2800" dirty="0">
                <a:latin typeface="Source Sans Pro Black" pitchFamily="34" charset="0"/>
              </a:rPr>
              <a:t>far seven different experiments have been carried out with </a:t>
            </a:r>
            <a:r>
              <a:rPr lang="en-US" sz="2800" dirty="0">
                <a:solidFill>
                  <a:srgbClr val="1982D1"/>
                </a:solidFill>
                <a:latin typeface="Source Sans Pro Black" pitchFamily="34" charset="0"/>
              </a:rPr>
              <a:t>sounding rockets </a:t>
            </a:r>
            <a:r>
              <a:rPr lang="en-US" sz="2800" dirty="0">
                <a:latin typeface="Source Sans Pro Black" pitchFamily="34" charset="0"/>
              </a:rPr>
              <a:t>in the Sahara and in Sardinia</a:t>
            </a:r>
            <a:r>
              <a:rPr lang="en-US" sz="2800" dirty="0" smtClean="0">
                <a:latin typeface="Source Sans Pro Black" pitchFamily="34" charset="0"/>
              </a:rPr>
              <a:t>.”</a:t>
            </a:r>
            <a:endParaRPr lang="en-US" sz="2800" dirty="0">
              <a:latin typeface="Source Sans Pro Black" pitchFamily="34" charset="0"/>
            </a:endParaRPr>
          </a:p>
        </p:txBody>
      </p:sp>
    </p:spTree>
    <p:extLst>
      <p:ext uri="{BB962C8B-B14F-4D97-AF65-F5344CB8AC3E}">
        <p14:creationId xmlns:p14="http://schemas.microsoft.com/office/powerpoint/2010/main" val="614247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291" y="1752600"/>
            <a:ext cx="8229600" cy="4602163"/>
          </a:xfrm>
        </p:spPr>
        <p:txBody>
          <a:bodyPr>
            <a:normAutofit/>
          </a:bodyPr>
          <a:lstStyle/>
          <a:p>
            <a:pPr marL="0" indent="0">
              <a:buNone/>
            </a:pPr>
            <a:r>
              <a:rPr lang="en-US" dirty="0">
                <a:latin typeface="Source Sans Pro Black" pitchFamily="34" charset="0"/>
              </a:rPr>
              <a:t>Global warming alarmists and climate scientists would have you believe that </a:t>
            </a:r>
            <a:r>
              <a:rPr lang="en-US" dirty="0" smtClean="0">
                <a:latin typeface="Source Sans Pro Black" pitchFamily="34" charset="0"/>
              </a:rPr>
              <a:t>the latest </a:t>
            </a:r>
            <a:r>
              <a:rPr lang="en-US" dirty="0" smtClean="0">
                <a:solidFill>
                  <a:srgbClr val="C00000"/>
                </a:solidFill>
                <a:latin typeface="Source Sans Pro Black" pitchFamily="34" charset="0"/>
              </a:rPr>
              <a:t>extreme weather events can </a:t>
            </a:r>
            <a:r>
              <a:rPr lang="en-US" dirty="0">
                <a:solidFill>
                  <a:srgbClr val="C00000"/>
                </a:solidFill>
                <a:latin typeface="Source Sans Pro Black" pitchFamily="34" charset="0"/>
              </a:rPr>
              <a:t>surely be blamed on rising CO</a:t>
            </a:r>
            <a:r>
              <a:rPr lang="en-US" baseline="-25000" dirty="0">
                <a:solidFill>
                  <a:srgbClr val="C00000"/>
                </a:solidFill>
                <a:latin typeface="Source Sans Pro Black" pitchFamily="34" charset="0"/>
              </a:rPr>
              <a:t>2</a:t>
            </a:r>
            <a:r>
              <a:rPr lang="en-US" dirty="0">
                <a:solidFill>
                  <a:srgbClr val="C00000"/>
                </a:solidFill>
                <a:latin typeface="Source Sans Pro Black" pitchFamily="34" charset="0"/>
              </a:rPr>
              <a:t> levels </a:t>
            </a:r>
            <a:r>
              <a:rPr lang="en-US" dirty="0">
                <a:latin typeface="Source Sans Pro Black" pitchFamily="34" charset="0"/>
              </a:rPr>
              <a:t>while never mentioning the effects of daily weather experiments overhead</a:t>
            </a:r>
            <a:r>
              <a:rPr lang="en-US" dirty="0" smtClean="0">
                <a:latin typeface="Source Sans Pro Black" pitchFamily="34" charset="0"/>
              </a:rPr>
              <a:t>.</a:t>
            </a:r>
            <a:r>
              <a:rPr lang="en-US" dirty="0" smtClean="0"/>
              <a:t> </a:t>
            </a:r>
          </a:p>
          <a:p>
            <a:pPr marL="0" indent="0">
              <a:buNone/>
            </a:pPr>
            <a:endParaRPr lang="en-US" dirty="0" smtClean="0"/>
          </a:p>
          <a:p>
            <a:pPr marL="0" indent="0" algn="ctr">
              <a:buNone/>
            </a:pPr>
            <a:r>
              <a:rPr lang="en-US" dirty="0" smtClean="0">
                <a:solidFill>
                  <a:srgbClr val="1982D1"/>
                </a:solidFill>
                <a:latin typeface="Source Sans Pro Black" pitchFamily="34" charset="0"/>
              </a:rPr>
              <a:t>WeatherModificationHistory.com</a:t>
            </a:r>
            <a:br>
              <a:rPr lang="en-US" dirty="0" smtClean="0">
                <a:solidFill>
                  <a:srgbClr val="1982D1"/>
                </a:solidFill>
                <a:latin typeface="Source Sans Pro Black" pitchFamily="34" charset="0"/>
              </a:rPr>
            </a:br>
            <a:r>
              <a:rPr lang="en-US" sz="2000" dirty="0" smtClean="0">
                <a:solidFill>
                  <a:srgbClr val="1982D1"/>
                </a:solidFill>
                <a:latin typeface="Source Sans Pro Black" pitchFamily="34" charset="0"/>
              </a:rPr>
              <a:t>Coming soon</a:t>
            </a:r>
            <a:endParaRPr lang="en-US" sz="2000" dirty="0">
              <a:solidFill>
                <a:srgbClr val="1982D1"/>
              </a:solidFill>
              <a:latin typeface="Source Sans Pro Black"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 y="245966"/>
            <a:ext cx="7086600" cy="1187070"/>
          </a:xfrm>
          <a:prstGeom prst="rect">
            <a:avLst/>
          </a:prstGeom>
        </p:spPr>
      </p:pic>
    </p:spTree>
    <p:extLst>
      <p:ext uri="{BB962C8B-B14F-4D97-AF65-F5344CB8AC3E}">
        <p14:creationId xmlns:p14="http://schemas.microsoft.com/office/powerpoint/2010/main" val="3495943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4972067"/>
            <a:ext cx="9144000" cy="1885933"/>
          </a:xfrm>
        </p:spPr>
        <p:txBody>
          <a:bodyPr>
            <a:normAutofit/>
          </a:bodyPr>
          <a:lstStyle/>
          <a:p>
            <a:r>
              <a:rPr lang="en-US" sz="2400" dirty="0" smtClean="0">
                <a:latin typeface="Source Sans Pro Black" pitchFamily="34" charset="0"/>
              </a:rPr>
              <a:t>“</a:t>
            </a:r>
            <a:r>
              <a:rPr lang="en-US" sz="2400" dirty="0">
                <a:latin typeface="Source Sans Pro Black" pitchFamily="34" charset="0"/>
              </a:rPr>
              <a:t>as long as the program was called Solar Energy by the United States, it could not be considered a </a:t>
            </a:r>
            <a:r>
              <a:rPr lang="en-US" sz="2400" dirty="0">
                <a:solidFill>
                  <a:srgbClr val="1982D1"/>
                </a:solidFill>
                <a:latin typeface="Source Sans Pro Black" pitchFamily="34" charset="0"/>
              </a:rPr>
              <a:t>weapons project</a:t>
            </a:r>
            <a:r>
              <a:rPr lang="en-US" sz="2400" dirty="0">
                <a:latin typeface="Source Sans Pro Black" pitchFamily="34" charset="0"/>
              </a:rPr>
              <a:t>.</a:t>
            </a:r>
            <a:r>
              <a:rPr lang="en-US" sz="2400" dirty="0" smtClean="0">
                <a:latin typeface="Source Sans Pro Black" pitchFamily="34" charset="0"/>
              </a:rPr>
              <a:t>”</a:t>
            </a:r>
            <a:endParaRPr lang="en-US" sz="2400" dirty="0">
              <a:latin typeface="Source Sans Pro Black"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4697429"/>
          </a:xfrm>
          <a:prstGeom prst="rect">
            <a:avLst/>
          </a:prstGeom>
        </p:spPr>
      </p:pic>
    </p:spTree>
    <p:extLst>
      <p:ext uri="{BB962C8B-B14F-4D97-AF65-F5344CB8AC3E}">
        <p14:creationId xmlns:p14="http://schemas.microsoft.com/office/powerpoint/2010/main" val="2109553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Commercial Airlines To End </a:t>
            </a:r>
            <a:br>
              <a:rPr lang="en-US" dirty="0" smtClean="0"/>
            </a:br>
            <a:r>
              <a:rPr lang="en-US" dirty="0" smtClean="0">
                <a:solidFill>
                  <a:srgbClr val="1982D1"/>
                </a:solidFill>
              </a:rPr>
              <a:t>“Smoke Pollution of the Skies” </a:t>
            </a:r>
            <a:r>
              <a:rPr lang="en-US" dirty="0" smtClean="0"/>
              <a:t>1970</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24000"/>
            <a:ext cx="6053666" cy="4191000"/>
          </a:xfrm>
          <a:prstGeom prst="rect">
            <a:avLst/>
          </a:prstGeom>
        </p:spPr>
      </p:pic>
      <p:sp>
        <p:nvSpPr>
          <p:cNvPr id="4" name="TextBox 3"/>
          <p:cNvSpPr txBox="1"/>
          <p:nvPr/>
        </p:nvSpPr>
        <p:spPr>
          <a:xfrm>
            <a:off x="533400" y="5867400"/>
            <a:ext cx="8153400" cy="923330"/>
          </a:xfrm>
          <a:prstGeom prst="rect">
            <a:avLst/>
          </a:prstGeom>
          <a:noFill/>
        </p:spPr>
        <p:txBody>
          <a:bodyPr wrap="square" rtlCol="0">
            <a:spAutoFit/>
          </a:bodyPr>
          <a:lstStyle/>
          <a:p>
            <a:pPr algn="ctr"/>
            <a:r>
              <a:rPr lang="en-US" dirty="0" smtClean="0">
                <a:latin typeface="Source Sans Pro Black" pitchFamily="34" charset="0"/>
              </a:rPr>
              <a:t>Lawsuit by </a:t>
            </a:r>
            <a:r>
              <a:rPr lang="en-US" dirty="0" smtClean="0">
                <a:solidFill>
                  <a:srgbClr val="1982D1"/>
                </a:solidFill>
                <a:latin typeface="Source Sans Pro Black" pitchFamily="34" charset="0"/>
              </a:rPr>
              <a:t>Illinois and New Jersey vs. Airline industry</a:t>
            </a:r>
            <a:r>
              <a:rPr lang="en-US" dirty="0" smtClean="0">
                <a:latin typeface="Source Sans Pro Black" pitchFamily="34" charset="0"/>
              </a:rPr>
              <a:t>, </a:t>
            </a:r>
          </a:p>
          <a:p>
            <a:pPr algn="ctr"/>
            <a:r>
              <a:rPr lang="en-US" dirty="0" smtClean="0">
                <a:latin typeface="Source Sans Pro Black" pitchFamily="34" charset="0"/>
              </a:rPr>
              <a:t>Settled out of court by Secretary of Transportation Volpe.</a:t>
            </a:r>
          </a:p>
          <a:p>
            <a:pPr algn="ctr"/>
            <a:r>
              <a:rPr lang="en-US" dirty="0" smtClean="0">
                <a:latin typeface="Source Sans Pro Black" pitchFamily="34" charset="0"/>
              </a:rPr>
              <a:t>Install </a:t>
            </a:r>
            <a:r>
              <a:rPr lang="en-US" dirty="0" smtClean="0">
                <a:solidFill>
                  <a:srgbClr val="1982D1"/>
                </a:solidFill>
                <a:latin typeface="Source Sans Pro Black" pitchFamily="34" charset="0"/>
              </a:rPr>
              <a:t>“Burner Cans,” </a:t>
            </a:r>
            <a:r>
              <a:rPr lang="en-US" dirty="0" smtClean="0">
                <a:latin typeface="Source Sans Pro Black" pitchFamily="34" charset="0"/>
              </a:rPr>
              <a:t>reduce particulate emissions by 70%</a:t>
            </a:r>
            <a:endParaRPr lang="en-US" dirty="0">
              <a:latin typeface="Source Sans Pro Black" pitchFamily="34" charset="0"/>
            </a:endParaRPr>
          </a:p>
        </p:txBody>
      </p:sp>
    </p:spTree>
    <p:extLst>
      <p:ext uri="{BB962C8B-B14F-4D97-AF65-F5344CB8AC3E}">
        <p14:creationId xmlns:p14="http://schemas.microsoft.com/office/powerpoint/2010/main" val="1243453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sz="5300" dirty="0" smtClean="0">
                <a:solidFill>
                  <a:srgbClr val="1982D1"/>
                </a:solidFill>
              </a:rPr>
              <a:t>Cloud Seeding Used As Weapon</a:t>
            </a:r>
            <a:r>
              <a:rPr lang="en-US" dirty="0" smtClean="0">
                <a:solidFill>
                  <a:srgbClr val="1982D1"/>
                </a:solidFill>
              </a:rPr>
              <a:t/>
            </a:r>
            <a:br>
              <a:rPr lang="en-US" dirty="0" smtClean="0">
                <a:solidFill>
                  <a:srgbClr val="1982D1"/>
                </a:solidFill>
              </a:rPr>
            </a:br>
            <a:r>
              <a:rPr lang="en-US" sz="3600" dirty="0">
                <a:latin typeface="Source Sans Pro Black" pitchFamily="34" charset="0"/>
              </a:rPr>
              <a:t>30 Years After Invention</a:t>
            </a:r>
            <a:endParaRPr lang="en-US" dirty="0">
              <a:solidFill>
                <a:srgbClr val="1982D1"/>
              </a:solidFill>
              <a:latin typeface="Source Sans Pro Black" pitchFamily="34" charset="0"/>
            </a:endParaRPr>
          </a:p>
        </p:txBody>
      </p:sp>
    </p:spTree>
    <p:extLst>
      <p:ext uri="{BB962C8B-B14F-4D97-AF65-F5344CB8AC3E}">
        <p14:creationId xmlns:p14="http://schemas.microsoft.com/office/powerpoint/2010/main" val="3807819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1982D1"/>
                </a:solidFill>
              </a:rPr>
              <a:t>Operation Popeye </a:t>
            </a:r>
            <a:br>
              <a:rPr lang="en-US" sz="6000" dirty="0" smtClean="0">
                <a:solidFill>
                  <a:srgbClr val="1982D1"/>
                </a:solidFill>
              </a:rPr>
            </a:br>
            <a:r>
              <a:rPr lang="en-US" sz="3600" dirty="0" smtClean="0"/>
              <a:t>Weather Warfare over </a:t>
            </a:r>
            <a:r>
              <a:rPr lang="en-US" sz="3600" dirty="0" err="1" smtClean="0"/>
              <a:t>Vitenam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590800"/>
            <a:ext cx="4114800" cy="2732484"/>
          </a:xfrm>
          <a:prstGeom prst="rect">
            <a:avLst/>
          </a:prstGeom>
        </p:spPr>
      </p:pic>
      <p:sp>
        <p:nvSpPr>
          <p:cNvPr id="5" name="Content Placeholder 2"/>
          <p:cNvSpPr txBox="1">
            <a:spLocks/>
          </p:cNvSpPr>
          <p:nvPr/>
        </p:nvSpPr>
        <p:spPr>
          <a:xfrm>
            <a:off x="463475"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6000" dirty="0"/>
          </a:p>
        </p:txBody>
      </p:sp>
      <p:sp>
        <p:nvSpPr>
          <p:cNvPr id="7" name="Content Placeholder 6"/>
          <p:cNvSpPr>
            <a:spLocks noGrp="1"/>
          </p:cNvSpPr>
          <p:nvPr>
            <p:ph idx="1"/>
          </p:nvPr>
        </p:nvSpPr>
        <p:spPr>
          <a:xfrm>
            <a:off x="609600" y="1600200"/>
            <a:ext cx="8089750" cy="5029200"/>
          </a:xfrm>
        </p:spPr>
        <p:txBody>
          <a:bodyPr>
            <a:normAutofit fontScale="85000" lnSpcReduction="20000"/>
          </a:bodyPr>
          <a:lstStyle/>
          <a:p>
            <a:pPr marL="0" indent="0" algn="ctr">
              <a:buNone/>
            </a:pPr>
            <a:r>
              <a:rPr lang="en-US" sz="3800" b="1" i="1" dirty="0" smtClean="0">
                <a:solidFill>
                  <a:srgbClr val="1982D1"/>
                </a:solidFill>
                <a:latin typeface="Source Sans Pro Black" pitchFamily="34" charset="0"/>
              </a:rPr>
              <a:t>“Make mud, not war”</a:t>
            </a:r>
          </a:p>
          <a:p>
            <a:pPr marL="0" indent="0" algn="ctr">
              <a:buNone/>
            </a:pPr>
            <a:r>
              <a:rPr lang="en-US" sz="3300" dirty="0" smtClean="0">
                <a:latin typeface="Source Sans Pro Black" pitchFamily="34" charset="0"/>
              </a:rPr>
              <a:t>March </a:t>
            </a:r>
            <a:r>
              <a:rPr lang="en-US" sz="3300" dirty="0">
                <a:latin typeface="Source Sans Pro Black" pitchFamily="34" charset="0"/>
              </a:rPr>
              <a:t>20, 1967 </a:t>
            </a:r>
            <a:r>
              <a:rPr lang="en-US" sz="3300" dirty="0" smtClean="0">
                <a:latin typeface="Source Sans Pro Black" pitchFamily="34" charset="0"/>
              </a:rPr>
              <a:t>‐</a:t>
            </a:r>
            <a:r>
              <a:rPr lang="en-US" sz="3300" dirty="0">
                <a:latin typeface="Source Sans Pro Black" pitchFamily="34" charset="0"/>
              </a:rPr>
              <a:t> July 5, </a:t>
            </a:r>
            <a:r>
              <a:rPr lang="en-US" sz="3300" dirty="0" smtClean="0">
                <a:latin typeface="Source Sans Pro Black" pitchFamily="34" charset="0"/>
              </a:rPr>
              <a:t>1972</a:t>
            </a:r>
          </a:p>
          <a:p>
            <a:pPr marL="0" indent="0">
              <a:buNone/>
            </a:pPr>
            <a:endParaRPr lang="en-US" dirty="0" smtClean="0">
              <a:latin typeface="Source Sans Pro Black" pitchFamily="34" charset="0"/>
            </a:endParaRPr>
          </a:p>
          <a:p>
            <a:pPr marL="0" indent="0">
              <a:buNone/>
            </a:pPr>
            <a:r>
              <a:rPr lang="en-US" dirty="0" smtClean="0">
                <a:latin typeface="Source Sans Pro Black" pitchFamily="34" charset="0"/>
              </a:rPr>
              <a:t>  </a:t>
            </a:r>
          </a:p>
          <a:p>
            <a:pPr marL="0" indent="0">
              <a:buNone/>
            </a:pPr>
            <a:r>
              <a:rPr lang="en-US" dirty="0">
                <a:latin typeface="Source Sans Pro Black" pitchFamily="34" charset="0"/>
              </a:rPr>
              <a:t> </a:t>
            </a:r>
            <a:r>
              <a:rPr lang="en-US" dirty="0" smtClean="0">
                <a:latin typeface="Source Sans Pro Black" pitchFamily="34" charset="0"/>
              </a:rPr>
              <a:t>  WC-130E with</a:t>
            </a:r>
          </a:p>
          <a:p>
            <a:pPr marL="0" indent="0">
              <a:buNone/>
            </a:pPr>
            <a:r>
              <a:rPr lang="en-US" dirty="0" smtClean="0">
                <a:latin typeface="Source Sans Pro Black" pitchFamily="34" charset="0"/>
              </a:rPr>
              <a:t>   Silver Iodide</a:t>
            </a:r>
          </a:p>
          <a:p>
            <a:pPr marL="0" indent="0">
              <a:buNone/>
            </a:pPr>
            <a:r>
              <a:rPr lang="en-US" dirty="0" smtClean="0">
                <a:latin typeface="Source Sans Pro Black" pitchFamily="34" charset="0"/>
              </a:rPr>
              <a:t>   dispenser rack</a:t>
            </a:r>
          </a:p>
          <a:p>
            <a:pPr marL="0" indent="0">
              <a:buNone/>
            </a:pPr>
            <a:endParaRPr lang="en-US" dirty="0">
              <a:latin typeface="Source Sans Pro Black" pitchFamily="34" charset="0"/>
            </a:endParaRPr>
          </a:p>
          <a:p>
            <a:pPr marL="0" indent="0">
              <a:buNone/>
            </a:pPr>
            <a:endParaRPr lang="en-US" dirty="0" smtClean="0">
              <a:latin typeface="Source Sans Pro Black" pitchFamily="34" charset="0"/>
            </a:endParaRPr>
          </a:p>
          <a:p>
            <a:pPr marL="0" indent="0" algn="ctr">
              <a:buNone/>
            </a:pPr>
            <a:endParaRPr lang="en-US" dirty="0" smtClean="0">
              <a:latin typeface="Source Sans Pro Black" pitchFamily="34" charset="0"/>
            </a:endParaRPr>
          </a:p>
          <a:p>
            <a:pPr marL="0" indent="0" algn="ctr">
              <a:buNone/>
            </a:pPr>
            <a:r>
              <a:rPr lang="en-US" dirty="0" smtClean="0">
                <a:latin typeface="Source Sans Pro Black" pitchFamily="34" charset="0"/>
              </a:rPr>
              <a:t>USAF 54th </a:t>
            </a:r>
            <a:r>
              <a:rPr lang="en-US" dirty="0">
                <a:latin typeface="Source Sans Pro Black" pitchFamily="34" charset="0"/>
              </a:rPr>
              <a:t>Weather Reconnaissance </a:t>
            </a:r>
            <a:r>
              <a:rPr lang="en-US" dirty="0" smtClean="0">
                <a:latin typeface="Source Sans Pro Black" pitchFamily="34" charset="0"/>
              </a:rPr>
              <a:t>Squadron </a:t>
            </a:r>
            <a:br>
              <a:rPr lang="en-US" dirty="0" smtClean="0">
                <a:latin typeface="Source Sans Pro Black" pitchFamily="34" charset="0"/>
              </a:rPr>
            </a:br>
            <a:r>
              <a:rPr lang="en-US" dirty="0" smtClean="0">
                <a:latin typeface="Source Sans Pro Black" pitchFamily="34" charset="0"/>
              </a:rPr>
              <a:t>(3 planes total)</a:t>
            </a:r>
            <a:endParaRPr lang="en-US" dirty="0">
              <a:latin typeface="Source Sans Pro Black" pitchFamily="34" charset="0"/>
            </a:endParaRPr>
          </a:p>
          <a:p>
            <a:pPr marL="0" indent="0">
              <a:buNone/>
            </a:pPr>
            <a:endParaRPr lang="en-US" dirty="0">
              <a:latin typeface="Source Sans Pro Black" pitchFamily="34" charset="0"/>
            </a:endParaRPr>
          </a:p>
          <a:p>
            <a:pPr marL="0" indent="0">
              <a:buNone/>
            </a:pPr>
            <a:endParaRPr lang="en-US" i="1" dirty="0">
              <a:latin typeface="Source Sans Pro Black" pitchFamily="34" charset="0"/>
            </a:endParaRPr>
          </a:p>
        </p:txBody>
      </p:sp>
    </p:spTree>
    <p:extLst>
      <p:ext uri="{BB962C8B-B14F-4D97-AF65-F5344CB8AC3E}">
        <p14:creationId xmlns:p14="http://schemas.microsoft.com/office/powerpoint/2010/main" val="3147706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1982D1"/>
                </a:solidFill>
              </a:rPr>
              <a:t>Operation Popeye </a:t>
            </a:r>
            <a:br>
              <a:rPr lang="en-US" sz="6000" dirty="0" smtClean="0">
                <a:solidFill>
                  <a:srgbClr val="1982D1"/>
                </a:solidFill>
              </a:rPr>
            </a:br>
            <a:r>
              <a:rPr lang="en-US" sz="3600" dirty="0" smtClean="0"/>
              <a:t>Weather Warfare over </a:t>
            </a:r>
            <a:r>
              <a:rPr lang="en-US" sz="3600" dirty="0" err="1" smtClean="0"/>
              <a:t>Vitenam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824465"/>
            <a:ext cx="5156966" cy="4077432"/>
          </a:xfrm>
          <a:prstGeom prst="rect">
            <a:avLst/>
          </a:prstGeom>
        </p:spPr>
      </p:pic>
      <p:sp>
        <p:nvSpPr>
          <p:cNvPr id="7" name="Content Placeholder 6"/>
          <p:cNvSpPr>
            <a:spLocks noGrp="1"/>
          </p:cNvSpPr>
          <p:nvPr>
            <p:ph idx="1"/>
          </p:nvPr>
        </p:nvSpPr>
        <p:spPr>
          <a:xfrm>
            <a:off x="381000" y="1676400"/>
            <a:ext cx="3200400" cy="4525963"/>
          </a:xfrm>
        </p:spPr>
        <p:txBody>
          <a:bodyPr>
            <a:normAutofit fontScale="55000" lnSpcReduction="20000"/>
          </a:bodyPr>
          <a:lstStyle/>
          <a:p>
            <a:pPr marL="0" indent="0">
              <a:buNone/>
            </a:pPr>
            <a:r>
              <a:rPr lang="en-US" sz="4500" dirty="0" smtClean="0">
                <a:solidFill>
                  <a:srgbClr val="1982D1"/>
                </a:solidFill>
                <a:latin typeface="Source Sans Pro Black" pitchFamily="34" charset="0"/>
              </a:rPr>
              <a:t>GOALS</a:t>
            </a:r>
          </a:p>
          <a:p>
            <a:pPr marL="0" indent="0">
              <a:buNone/>
            </a:pPr>
            <a:endParaRPr lang="en-US" dirty="0" smtClean="0">
              <a:latin typeface="Source Sans Pro Black" pitchFamily="34" charset="0"/>
            </a:endParaRPr>
          </a:p>
          <a:p>
            <a:r>
              <a:rPr lang="en-US" dirty="0" smtClean="0">
                <a:latin typeface="Source Sans Pro Black" pitchFamily="34" charset="0"/>
              </a:rPr>
              <a:t>Softening </a:t>
            </a:r>
            <a:r>
              <a:rPr lang="en-US" dirty="0">
                <a:latin typeface="Source Sans Pro Black" pitchFamily="34" charset="0"/>
              </a:rPr>
              <a:t>road </a:t>
            </a:r>
            <a:r>
              <a:rPr lang="en-US" dirty="0" smtClean="0">
                <a:latin typeface="Source Sans Pro Black" pitchFamily="34" charset="0"/>
              </a:rPr>
              <a:t>surfaces</a:t>
            </a:r>
          </a:p>
          <a:p>
            <a:pPr marL="0" indent="0">
              <a:buNone/>
            </a:pPr>
            <a:endParaRPr lang="en-US" dirty="0">
              <a:latin typeface="Source Sans Pro Black" pitchFamily="34" charset="0"/>
            </a:endParaRPr>
          </a:p>
          <a:p>
            <a:r>
              <a:rPr lang="en-US" dirty="0">
                <a:latin typeface="Source Sans Pro Black" pitchFamily="34" charset="0"/>
              </a:rPr>
              <a:t>Causing landslides along </a:t>
            </a:r>
            <a:r>
              <a:rPr lang="en-US" dirty="0" smtClean="0">
                <a:latin typeface="Source Sans Pro Black" pitchFamily="34" charset="0"/>
              </a:rPr>
              <a:t>roadways</a:t>
            </a:r>
          </a:p>
          <a:p>
            <a:pPr marL="0" indent="0">
              <a:buNone/>
            </a:pPr>
            <a:endParaRPr lang="en-US" dirty="0">
              <a:latin typeface="Source Sans Pro Black" pitchFamily="34" charset="0"/>
            </a:endParaRPr>
          </a:p>
          <a:p>
            <a:r>
              <a:rPr lang="en-US" dirty="0">
                <a:latin typeface="Source Sans Pro Black" pitchFamily="34" charset="0"/>
              </a:rPr>
              <a:t>Washing out river </a:t>
            </a:r>
            <a:r>
              <a:rPr lang="en-US" dirty="0" smtClean="0">
                <a:latin typeface="Source Sans Pro Black" pitchFamily="34" charset="0"/>
              </a:rPr>
              <a:t>crossings</a:t>
            </a:r>
          </a:p>
          <a:p>
            <a:pPr marL="0" indent="0">
              <a:buNone/>
            </a:pPr>
            <a:endParaRPr lang="en-US" dirty="0">
              <a:latin typeface="Source Sans Pro Black" pitchFamily="34" charset="0"/>
            </a:endParaRPr>
          </a:p>
          <a:p>
            <a:r>
              <a:rPr lang="en-US" dirty="0">
                <a:latin typeface="Source Sans Pro Black" pitchFamily="34" charset="0"/>
              </a:rPr>
              <a:t>Maintain saturated soil conditions beyond the normal time span.</a:t>
            </a:r>
          </a:p>
          <a:p>
            <a:pPr marL="0" indent="0">
              <a:buNone/>
            </a:pPr>
            <a:endParaRPr lang="en-US" dirty="0" smtClean="0"/>
          </a:p>
          <a:p>
            <a:pPr marL="0" indent="0">
              <a:buNone/>
            </a:pPr>
            <a:r>
              <a:rPr lang="en-US" dirty="0" smtClean="0"/>
              <a:t>	</a:t>
            </a:r>
            <a:endParaRPr lang="en-US" dirty="0"/>
          </a:p>
          <a:p>
            <a:pPr marL="0" indent="0">
              <a:buNone/>
            </a:pPr>
            <a:endParaRPr lang="en-US" dirty="0" smtClean="0"/>
          </a:p>
          <a:p>
            <a:pPr marL="0" indent="0">
              <a:buNone/>
            </a:pPr>
            <a:endParaRPr lang="en-US" dirty="0"/>
          </a:p>
          <a:p>
            <a:pPr marL="0" indent="0">
              <a:buNone/>
            </a:pPr>
            <a:endParaRPr lang="en-US" i="1" dirty="0"/>
          </a:p>
        </p:txBody>
      </p:sp>
    </p:spTree>
    <p:extLst>
      <p:ext uri="{BB962C8B-B14F-4D97-AF65-F5344CB8AC3E}">
        <p14:creationId xmlns:p14="http://schemas.microsoft.com/office/powerpoint/2010/main" val="371745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34" y="228600"/>
            <a:ext cx="8229600" cy="731838"/>
          </a:xfrm>
        </p:spPr>
        <p:txBody>
          <a:bodyPr>
            <a:normAutofit fontScale="90000"/>
          </a:bodyPr>
          <a:lstStyle/>
          <a:p>
            <a:r>
              <a:rPr lang="en-US" sz="6000" dirty="0" smtClean="0">
                <a:solidFill>
                  <a:srgbClr val="1982D1"/>
                </a:solidFill>
              </a:rPr>
              <a:t>Operation Popeye </a:t>
            </a:r>
            <a:r>
              <a:rPr lang="en-US" sz="6000" dirty="0" smtClean="0">
                <a:solidFill>
                  <a:srgbClr val="C00000"/>
                </a:solidFill>
              </a:rPr>
              <a:t>BUSTED!</a:t>
            </a:r>
            <a:r>
              <a:rPr lang="en-US" sz="6000" dirty="0" smtClean="0">
                <a:solidFill>
                  <a:srgbClr val="FF0000"/>
                </a:solidFill>
              </a:rPr>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00200"/>
            <a:ext cx="3093032" cy="441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00200"/>
            <a:ext cx="2988459" cy="4419600"/>
          </a:xfrm>
          <a:prstGeom prst="rect">
            <a:avLst/>
          </a:prstGeom>
        </p:spPr>
      </p:pic>
      <p:sp>
        <p:nvSpPr>
          <p:cNvPr id="5" name="TextBox 4"/>
          <p:cNvSpPr txBox="1"/>
          <p:nvPr/>
        </p:nvSpPr>
        <p:spPr>
          <a:xfrm>
            <a:off x="81116" y="1066800"/>
            <a:ext cx="3164316" cy="400110"/>
          </a:xfrm>
          <a:prstGeom prst="rect">
            <a:avLst/>
          </a:prstGeom>
          <a:noFill/>
        </p:spPr>
        <p:txBody>
          <a:bodyPr wrap="square" rtlCol="0">
            <a:spAutoFit/>
          </a:bodyPr>
          <a:lstStyle/>
          <a:p>
            <a:pPr algn="ctr"/>
            <a:r>
              <a:rPr lang="en-US" sz="2000" dirty="0" smtClean="0">
                <a:latin typeface="Source Sans Pro Black" pitchFamily="34" charset="0"/>
              </a:rPr>
              <a:t>Reporter Jack Anderson</a:t>
            </a:r>
            <a:endParaRPr lang="en-US" sz="2000" dirty="0">
              <a:latin typeface="Source Sans Pro Black" pitchFamily="34" charset="0"/>
            </a:endParaRPr>
          </a:p>
        </p:txBody>
      </p:sp>
      <p:sp>
        <p:nvSpPr>
          <p:cNvPr id="6" name="TextBox 5"/>
          <p:cNvSpPr txBox="1"/>
          <p:nvPr/>
        </p:nvSpPr>
        <p:spPr>
          <a:xfrm>
            <a:off x="5855671" y="1056967"/>
            <a:ext cx="3164316" cy="400110"/>
          </a:xfrm>
          <a:prstGeom prst="rect">
            <a:avLst/>
          </a:prstGeom>
          <a:noFill/>
        </p:spPr>
        <p:txBody>
          <a:bodyPr wrap="square" rtlCol="0">
            <a:spAutoFit/>
          </a:bodyPr>
          <a:lstStyle/>
          <a:p>
            <a:pPr algn="ctr"/>
            <a:r>
              <a:rPr lang="en-US" sz="2000" dirty="0">
                <a:latin typeface="Source Sans Pro Black" pitchFamily="34" charset="0"/>
              </a:rPr>
              <a:t>Senator Claiborne Pell</a:t>
            </a:r>
          </a:p>
        </p:txBody>
      </p:sp>
      <p:sp>
        <p:nvSpPr>
          <p:cNvPr id="7" name="TextBox 6"/>
          <p:cNvSpPr txBox="1"/>
          <p:nvPr/>
        </p:nvSpPr>
        <p:spPr>
          <a:xfrm>
            <a:off x="81116" y="6182033"/>
            <a:ext cx="3164316" cy="400110"/>
          </a:xfrm>
          <a:prstGeom prst="rect">
            <a:avLst/>
          </a:prstGeom>
          <a:noFill/>
        </p:spPr>
        <p:txBody>
          <a:bodyPr wrap="square" rtlCol="0">
            <a:spAutoFit/>
          </a:bodyPr>
          <a:lstStyle/>
          <a:p>
            <a:pPr algn="ctr"/>
            <a:r>
              <a:rPr lang="en-US" sz="2000" dirty="0" smtClean="0">
                <a:latin typeface="Source Sans Pro Black" pitchFamily="34" charset="0"/>
              </a:rPr>
              <a:t>Saw a secret memo</a:t>
            </a:r>
            <a:endParaRPr lang="en-US" sz="2000" dirty="0">
              <a:latin typeface="Source Sans Pro Black" pitchFamily="34" charset="0"/>
            </a:endParaRPr>
          </a:p>
        </p:txBody>
      </p:sp>
      <p:sp>
        <p:nvSpPr>
          <p:cNvPr id="8" name="TextBox 7"/>
          <p:cNvSpPr txBox="1"/>
          <p:nvPr/>
        </p:nvSpPr>
        <p:spPr>
          <a:xfrm>
            <a:off x="5855671" y="6172200"/>
            <a:ext cx="3164316" cy="400110"/>
          </a:xfrm>
          <a:prstGeom prst="rect">
            <a:avLst/>
          </a:prstGeom>
          <a:noFill/>
        </p:spPr>
        <p:txBody>
          <a:bodyPr wrap="square" rtlCol="0">
            <a:spAutoFit/>
          </a:bodyPr>
          <a:lstStyle/>
          <a:p>
            <a:pPr algn="ctr"/>
            <a:r>
              <a:rPr lang="en-US" sz="2000" dirty="0" smtClean="0">
                <a:latin typeface="Source Sans Pro Black" pitchFamily="34" charset="0"/>
              </a:rPr>
              <a:t>Held secret hearings</a:t>
            </a:r>
            <a:endParaRPr lang="en-US" sz="2000" dirty="0">
              <a:latin typeface="Source Sans Pro Black" pitchFamily="34" charset="0"/>
            </a:endParaRPr>
          </a:p>
        </p:txBody>
      </p:sp>
      <p:sp>
        <p:nvSpPr>
          <p:cNvPr id="9" name="TextBox 8"/>
          <p:cNvSpPr txBox="1"/>
          <p:nvPr/>
        </p:nvSpPr>
        <p:spPr>
          <a:xfrm>
            <a:off x="3352799" y="1252396"/>
            <a:ext cx="2502871" cy="5262979"/>
          </a:xfrm>
          <a:prstGeom prst="rect">
            <a:avLst/>
          </a:prstGeom>
          <a:noFill/>
        </p:spPr>
        <p:txBody>
          <a:bodyPr wrap="square" rtlCol="0">
            <a:spAutoFit/>
          </a:bodyPr>
          <a:lstStyle/>
          <a:p>
            <a:r>
              <a:rPr lang="en-US" sz="1600" dirty="0">
                <a:latin typeface="Source Sans Pro Black" pitchFamily="34" charset="0"/>
              </a:rPr>
              <a:t>Operation Popeye first came to public light in March 1971, when reporter Jack Anderson published a story based on a secret 1967 memo from the Joint Chiefs of Staff to President Johnson. The memo read:  </a:t>
            </a:r>
            <a:r>
              <a:rPr lang="en-US" sz="1600" b="1" dirty="0">
                <a:latin typeface="Source Sans Pro Black" pitchFamily="34" charset="0"/>
              </a:rPr>
              <a:t>“Laos operations – Continue as at present plus </a:t>
            </a:r>
            <a:r>
              <a:rPr lang="en-US" sz="1600" b="1" dirty="0">
                <a:solidFill>
                  <a:srgbClr val="C00000"/>
                </a:solidFill>
                <a:latin typeface="Source Sans Pro Black" pitchFamily="34" charset="0"/>
              </a:rPr>
              <a:t>Pop Eye </a:t>
            </a:r>
            <a:r>
              <a:rPr lang="en-US" sz="1600" b="1" dirty="0">
                <a:latin typeface="Source Sans Pro Black" pitchFamily="34" charset="0"/>
              </a:rPr>
              <a:t>to reduce the </a:t>
            </a:r>
            <a:r>
              <a:rPr lang="en-US" sz="1600" b="1" dirty="0" err="1">
                <a:latin typeface="Source Sans Pro Black" pitchFamily="34" charset="0"/>
              </a:rPr>
              <a:t>trafficability</a:t>
            </a:r>
            <a:r>
              <a:rPr lang="en-US" sz="1600" b="1" dirty="0">
                <a:latin typeface="Source Sans Pro Black" pitchFamily="34" charset="0"/>
              </a:rPr>
              <a:t> [sic] along infiltration routes &amp; Authorization requested to implement operational phase of weather modification process previously successful tested and evaluated in some area”.</a:t>
            </a:r>
          </a:p>
        </p:txBody>
      </p:sp>
    </p:spTree>
    <p:extLst>
      <p:ext uri="{BB962C8B-B14F-4D97-AF65-F5344CB8AC3E}">
        <p14:creationId xmlns:p14="http://schemas.microsoft.com/office/powerpoint/2010/main" val="1337972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sz="5300" dirty="0" smtClean="0">
                <a:solidFill>
                  <a:srgbClr val="1982D1"/>
                </a:solidFill>
              </a:rPr>
              <a:t>Weather Warfare Politics</a:t>
            </a:r>
            <a:r>
              <a:rPr lang="en-US" dirty="0" smtClean="0">
                <a:solidFill>
                  <a:srgbClr val="1982D1"/>
                </a:solidFill>
              </a:rPr>
              <a:t/>
            </a:r>
            <a:br>
              <a:rPr lang="en-US" dirty="0" smtClean="0">
                <a:solidFill>
                  <a:srgbClr val="1982D1"/>
                </a:solidFill>
              </a:rPr>
            </a:br>
            <a:r>
              <a:rPr lang="en-US" sz="3600" dirty="0" smtClean="0"/>
              <a:t>Weather modification meets full disclosure</a:t>
            </a:r>
            <a:endParaRPr lang="en-US" dirty="0">
              <a:solidFill>
                <a:srgbClr val="1982D1"/>
              </a:solidFill>
            </a:endParaRPr>
          </a:p>
        </p:txBody>
      </p:sp>
    </p:spTree>
    <p:extLst>
      <p:ext uri="{BB962C8B-B14F-4D97-AF65-F5344CB8AC3E}">
        <p14:creationId xmlns:p14="http://schemas.microsoft.com/office/powerpoint/2010/main" val="4264845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105"/>
            <a:ext cx="8229600" cy="884238"/>
          </a:xfrm>
        </p:spPr>
        <p:txBody>
          <a:bodyPr>
            <a:normAutofit fontScale="90000"/>
          </a:bodyPr>
          <a:lstStyle/>
          <a:p>
            <a:r>
              <a:rPr lang="en-US" dirty="0" smtClean="0">
                <a:solidFill>
                  <a:srgbClr val="1982D1"/>
                </a:solidFill>
              </a:rPr>
              <a:t>Top Secret Congressional Hearings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143000"/>
            <a:ext cx="3613708" cy="5562600"/>
          </a:xfrm>
          <a:prstGeom prst="rect">
            <a:avLst/>
          </a:prstGeom>
        </p:spPr>
      </p:pic>
      <p:sp>
        <p:nvSpPr>
          <p:cNvPr id="5" name="Content Placeholder 2"/>
          <p:cNvSpPr txBox="1">
            <a:spLocks/>
          </p:cNvSpPr>
          <p:nvPr/>
        </p:nvSpPr>
        <p:spPr>
          <a:xfrm>
            <a:off x="304800" y="1447800"/>
            <a:ext cx="4419600" cy="49530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ource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ource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ource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ource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300" dirty="0" smtClean="0">
                <a:latin typeface="Source Sans Pro Black" pitchFamily="34" charset="0"/>
              </a:rPr>
              <a:t>January 25, March 20, and </a:t>
            </a:r>
            <a:r>
              <a:rPr lang="en-US" sz="3300" u="sng" dirty="0" smtClean="0">
                <a:latin typeface="Source Sans Pro Black" pitchFamily="34" charset="0"/>
              </a:rPr>
              <a:t>July 26, 1974</a:t>
            </a:r>
          </a:p>
          <a:p>
            <a:pPr marL="0" indent="0">
              <a:buNone/>
            </a:pPr>
            <a:r>
              <a:rPr lang="en-US" sz="2800" i="1" dirty="0"/>
              <a:t>Benjamin Forman, a senior Department of Defense lawyer, reiterated </a:t>
            </a:r>
            <a:r>
              <a:rPr lang="en-US" sz="3300" i="1" dirty="0" smtClean="0"/>
              <a:t>[</a:t>
            </a:r>
            <a:r>
              <a:rPr lang="en-US" sz="2800" i="1" dirty="0"/>
              <a:t>Secretary of Defense </a:t>
            </a:r>
            <a:r>
              <a:rPr lang="en-US" sz="2800" i="1" dirty="0" smtClean="0"/>
              <a:t>Melvin]</a:t>
            </a:r>
            <a:r>
              <a:rPr lang="en-US" sz="2400" i="1" dirty="0" smtClean="0"/>
              <a:t> </a:t>
            </a:r>
            <a:r>
              <a:rPr lang="en-US" sz="2800" i="1" dirty="0" smtClean="0"/>
              <a:t>Laird’s </a:t>
            </a:r>
            <a:r>
              <a:rPr lang="en-US" sz="2800" i="1" dirty="0"/>
              <a:t>denial later that year: </a:t>
            </a:r>
            <a:endParaRPr lang="en-US" sz="2800" i="1" dirty="0" smtClean="0"/>
          </a:p>
          <a:p>
            <a:pPr marL="0" indent="0">
              <a:buNone/>
            </a:pPr>
            <a:r>
              <a:rPr lang="en-US" sz="2800" b="1" i="1" dirty="0" smtClean="0">
                <a:solidFill>
                  <a:srgbClr val="FF0000"/>
                </a:solidFill>
              </a:rPr>
              <a:t>“</a:t>
            </a:r>
            <a:r>
              <a:rPr lang="en-US" sz="2800" b="1" i="1" dirty="0">
                <a:solidFill>
                  <a:srgbClr val="FF0000"/>
                </a:solidFill>
              </a:rPr>
              <a:t>We have not, as Secretary Laird has previously said, ever engaged in weather modification activities in Northern Vietnam.”</a:t>
            </a:r>
            <a:r>
              <a:rPr lang="en-US" sz="2800" i="1" dirty="0">
                <a:solidFill>
                  <a:srgbClr val="FF0000"/>
                </a:solidFill>
              </a:rPr>
              <a:t>  </a:t>
            </a:r>
            <a:endParaRPr lang="en-US" sz="2800" dirty="0" smtClean="0">
              <a:solidFill>
                <a:srgbClr val="FF0000"/>
              </a:solidFill>
            </a:endParaRPr>
          </a:p>
          <a:p>
            <a:pPr marL="0" indent="0">
              <a:buFont typeface="Arial" panose="020B0604020202020204" pitchFamily="34" charset="0"/>
              <a:buNone/>
            </a:pPr>
            <a:r>
              <a:rPr lang="en-US" sz="4400" dirty="0" smtClean="0">
                <a:latin typeface="Source Sans Pro Black" pitchFamily="34" charset="0"/>
              </a:rPr>
              <a:t>Discussing the need for ENMOD</a:t>
            </a:r>
          </a:p>
        </p:txBody>
      </p:sp>
    </p:spTree>
    <p:extLst>
      <p:ext uri="{BB962C8B-B14F-4D97-AF65-F5344CB8AC3E}">
        <p14:creationId xmlns:p14="http://schemas.microsoft.com/office/powerpoint/2010/main" val="2365769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Weather Modification </a:t>
            </a:r>
            <a:r>
              <a:rPr lang="en-US" dirty="0" smtClean="0">
                <a:solidFill>
                  <a:srgbClr val="1982D1"/>
                </a:solidFill>
              </a:rPr>
              <a:t>Reporting Laws</a:t>
            </a:r>
            <a:endParaRPr lang="en-US" dirty="0">
              <a:solidFill>
                <a:srgbClr val="1982D1"/>
              </a:solidFill>
            </a:endParaRPr>
          </a:p>
        </p:txBody>
      </p:sp>
      <p:sp>
        <p:nvSpPr>
          <p:cNvPr id="3" name="Content Placeholder 2"/>
          <p:cNvSpPr>
            <a:spLocks noGrp="1"/>
          </p:cNvSpPr>
          <p:nvPr>
            <p:ph idx="1"/>
          </p:nvPr>
        </p:nvSpPr>
        <p:spPr/>
        <p:txBody>
          <a:bodyPr>
            <a:normAutofit fontScale="77500" lnSpcReduction="20000"/>
          </a:bodyPr>
          <a:lstStyle/>
          <a:p>
            <a:pPr fontAlgn="base"/>
            <a:r>
              <a:rPr lang="en-US" b="1" dirty="0"/>
              <a:t>Weather Modification Reporting Act of 1972</a:t>
            </a:r>
            <a:r>
              <a:rPr lang="en-US" dirty="0"/>
              <a:t> – </a:t>
            </a:r>
            <a:r>
              <a:rPr lang="en-US" dirty="0" smtClean="0"/>
              <a:t/>
            </a:r>
            <a:br>
              <a:rPr lang="en-US" dirty="0" smtClean="0"/>
            </a:br>
            <a:r>
              <a:rPr lang="en-US" b="1" i="1" dirty="0" smtClean="0">
                <a:solidFill>
                  <a:srgbClr val="1982D1"/>
                </a:solidFill>
              </a:rPr>
              <a:t>Public </a:t>
            </a:r>
            <a:r>
              <a:rPr lang="en-US" b="1" i="1" dirty="0">
                <a:solidFill>
                  <a:srgbClr val="1982D1"/>
                </a:solidFill>
              </a:rPr>
              <a:t>Law 92-205</a:t>
            </a:r>
            <a:r>
              <a:rPr lang="en-US" dirty="0"/>
              <a:t>  “AN ACT To provide for the reporting of weather modification activities to the Federal Government” </a:t>
            </a:r>
            <a:r>
              <a:rPr lang="en-US" dirty="0" smtClean="0"/>
              <a:t/>
            </a:r>
            <a:br>
              <a:rPr lang="en-US" dirty="0" smtClean="0"/>
            </a:br>
            <a:r>
              <a:rPr lang="en-US" b="1" i="1" dirty="0" smtClean="0">
                <a:solidFill>
                  <a:srgbClr val="1982D1"/>
                </a:solidFill>
              </a:rPr>
              <a:t>15 </a:t>
            </a:r>
            <a:r>
              <a:rPr lang="en-US" b="1" i="1" dirty="0">
                <a:solidFill>
                  <a:srgbClr val="1982D1"/>
                </a:solidFill>
              </a:rPr>
              <a:t>CFR Part 908</a:t>
            </a:r>
            <a:r>
              <a:rPr lang="en-US" dirty="0"/>
              <a:t> — “Maintaining Records and Submitting Reports on Weather Modification Activities” </a:t>
            </a:r>
            <a:endParaRPr lang="en-US" dirty="0" smtClean="0"/>
          </a:p>
          <a:p>
            <a:pPr fontAlgn="base"/>
            <a:r>
              <a:rPr lang="en-US" b="1" dirty="0" smtClean="0"/>
              <a:t>National </a:t>
            </a:r>
            <a:r>
              <a:rPr lang="en-US" b="1" dirty="0"/>
              <a:t>Weather Modification Policy Act of 1976</a:t>
            </a:r>
            <a:r>
              <a:rPr lang="en-US" dirty="0"/>
              <a:t> – </a:t>
            </a:r>
            <a:r>
              <a:rPr lang="en-US" b="1" i="1" dirty="0">
                <a:solidFill>
                  <a:srgbClr val="1982D1"/>
                </a:solidFill>
              </a:rPr>
              <a:t>Public Law 94-490</a:t>
            </a:r>
            <a:r>
              <a:rPr lang="en-US" dirty="0"/>
              <a:t> “AN ACT To authorize and direct </a:t>
            </a:r>
            <a:r>
              <a:rPr lang="en-US" dirty="0" smtClean="0"/>
              <a:t>the </a:t>
            </a:r>
            <a:r>
              <a:rPr lang="en-US" dirty="0"/>
              <a:t>Secretary of Commerce to develop a national policy on weather modification, and for other </a:t>
            </a:r>
            <a:r>
              <a:rPr lang="en-US" dirty="0" smtClean="0"/>
              <a:t>purposes”</a:t>
            </a:r>
            <a:br>
              <a:rPr lang="en-US" dirty="0" smtClean="0"/>
            </a:br>
            <a:r>
              <a:rPr lang="en-US" b="1" i="1" dirty="0" smtClean="0">
                <a:solidFill>
                  <a:srgbClr val="1982D1"/>
                </a:solidFill>
              </a:rPr>
              <a:t>15 </a:t>
            </a:r>
            <a:r>
              <a:rPr lang="en-US" b="1" i="1" dirty="0">
                <a:solidFill>
                  <a:srgbClr val="1982D1"/>
                </a:solidFill>
              </a:rPr>
              <a:t>U.S. Code Chapter 9A</a:t>
            </a:r>
            <a:r>
              <a:rPr lang="en-US" dirty="0"/>
              <a:t> – “Weather Modification Activities or Attempts; Reporting Requirement</a:t>
            </a:r>
            <a:r>
              <a:rPr lang="en-US" dirty="0" smtClean="0"/>
              <a:t>”</a:t>
            </a:r>
            <a:endParaRPr lang="en-US" dirty="0"/>
          </a:p>
          <a:p>
            <a:endParaRPr lang="en-US" dirty="0"/>
          </a:p>
        </p:txBody>
      </p:sp>
    </p:spTree>
    <p:extLst>
      <p:ext uri="{BB962C8B-B14F-4D97-AF65-F5344CB8AC3E}">
        <p14:creationId xmlns:p14="http://schemas.microsoft.com/office/powerpoint/2010/main" val="3210934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sz="4000" dirty="0"/>
              <a:t>Weather Modification </a:t>
            </a:r>
            <a:r>
              <a:rPr lang="en-US" sz="4000" dirty="0">
                <a:solidFill>
                  <a:srgbClr val="1982D1"/>
                </a:solidFill>
              </a:rPr>
              <a:t>Reporting </a:t>
            </a:r>
            <a:r>
              <a:rPr lang="en-US" sz="4000" dirty="0" smtClean="0">
                <a:solidFill>
                  <a:srgbClr val="1982D1"/>
                </a:solidFill>
              </a:rPr>
              <a:t>Forms</a:t>
            </a:r>
            <a:endParaRPr lang="en-US" sz="4000" dirty="0">
              <a:solidFill>
                <a:srgbClr val="1982D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447800"/>
            <a:ext cx="8953500" cy="4867275"/>
          </a:xfrm>
          <a:prstGeom prst="rect">
            <a:avLst/>
          </a:prstGeom>
        </p:spPr>
      </p:pic>
    </p:spTree>
    <p:extLst>
      <p:ext uri="{BB962C8B-B14F-4D97-AF65-F5344CB8AC3E}">
        <p14:creationId xmlns:p14="http://schemas.microsoft.com/office/powerpoint/2010/main" val="1687317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777" y="1295400"/>
            <a:ext cx="8229600" cy="3124200"/>
          </a:xfrm>
        </p:spPr>
        <p:txBody>
          <a:bodyPr>
            <a:normAutofit/>
          </a:bodyPr>
          <a:lstStyle/>
          <a:p>
            <a:pPr marL="0" indent="0">
              <a:buNone/>
            </a:pPr>
            <a:r>
              <a:rPr lang="en-US" sz="2600" dirty="0" smtClean="0"/>
              <a:t>“No</a:t>
            </a:r>
            <a:r>
              <a:rPr lang="en-US" sz="2600" dirty="0"/>
              <a:t>, weather is NOT climate…even when it’s warm outside. But in case there’s a climate cultist in your life that insists otherwise, here are some facts about </a:t>
            </a:r>
            <a:r>
              <a:rPr lang="en-US" sz="2600" strike="sngStrike" dirty="0"/>
              <a:t>global </a:t>
            </a:r>
            <a:r>
              <a:rPr lang="en-US" sz="2600" strike="sngStrike" dirty="0" smtClean="0"/>
              <a:t>warming</a:t>
            </a:r>
            <a:r>
              <a:rPr lang="en-US" sz="2600" dirty="0" smtClean="0"/>
              <a:t>,</a:t>
            </a:r>
            <a:r>
              <a:rPr lang="en-US" sz="2600" dirty="0"/>
              <a:t> </a:t>
            </a:r>
            <a:r>
              <a:rPr lang="en-US" sz="2600" strike="sngStrike" dirty="0"/>
              <a:t>climate </a:t>
            </a:r>
            <a:r>
              <a:rPr lang="en-US" sz="2600" strike="sngStrike" dirty="0" smtClean="0"/>
              <a:t>change</a:t>
            </a:r>
            <a:r>
              <a:rPr lang="en-US" sz="2600" dirty="0" smtClean="0"/>
              <a:t>, </a:t>
            </a:r>
            <a:r>
              <a:rPr lang="en-US" sz="2600" strike="sngStrike" dirty="0" smtClean="0"/>
              <a:t>climate disruption</a:t>
            </a:r>
            <a:r>
              <a:rPr lang="en-US" sz="2600" dirty="0" smtClean="0"/>
              <a:t>,</a:t>
            </a:r>
            <a:r>
              <a:rPr lang="en-US" sz="2600" dirty="0"/>
              <a:t> global weirding and vaguely-defined “extreme” weather that you can use to talk some sense into them</a:t>
            </a:r>
            <a:r>
              <a:rPr lang="en-US" sz="2600" dirty="0" smtClean="0"/>
              <a:t>.”</a:t>
            </a:r>
          </a:p>
        </p:txBody>
      </p:sp>
      <p:sp>
        <p:nvSpPr>
          <p:cNvPr id="2" name="TextBox 1"/>
          <p:cNvSpPr txBox="1"/>
          <p:nvPr/>
        </p:nvSpPr>
        <p:spPr>
          <a:xfrm>
            <a:off x="838200" y="304800"/>
            <a:ext cx="7162800" cy="830997"/>
          </a:xfrm>
          <a:prstGeom prst="rect">
            <a:avLst/>
          </a:prstGeom>
          <a:noFill/>
        </p:spPr>
        <p:txBody>
          <a:bodyPr wrap="square" rtlCol="0">
            <a:spAutoFit/>
          </a:bodyPr>
          <a:lstStyle/>
          <a:p>
            <a:pPr algn="ctr"/>
            <a:r>
              <a:rPr lang="en-US" sz="4800" dirty="0" smtClean="0">
                <a:latin typeface="Impact" panose="020B0806030902050204" pitchFamily="34" charset="0"/>
              </a:rPr>
              <a:t>Weather Is Not Climate</a:t>
            </a:r>
            <a:endParaRPr lang="en-US" sz="4800" dirty="0">
              <a:latin typeface="Impact" panose="020B080603090205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538870"/>
            <a:ext cx="3893647" cy="2133600"/>
          </a:xfrm>
          <a:prstGeom prst="rect">
            <a:avLst/>
          </a:prstGeom>
        </p:spPr>
      </p:pic>
      <p:sp>
        <p:nvSpPr>
          <p:cNvPr id="6" name="TextBox 5"/>
          <p:cNvSpPr txBox="1"/>
          <p:nvPr/>
        </p:nvSpPr>
        <p:spPr>
          <a:xfrm>
            <a:off x="540327" y="3810000"/>
            <a:ext cx="5486400" cy="892552"/>
          </a:xfrm>
          <a:prstGeom prst="rect">
            <a:avLst/>
          </a:prstGeom>
          <a:noFill/>
        </p:spPr>
        <p:txBody>
          <a:bodyPr wrap="square" rtlCol="0">
            <a:spAutoFit/>
          </a:bodyPr>
          <a:lstStyle/>
          <a:p>
            <a:r>
              <a:rPr lang="en-US" dirty="0">
                <a:solidFill>
                  <a:srgbClr val="1982D1"/>
                </a:solidFill>
                <a:latin typeface="Source Sans Pro Black" pitchFamily="34" charset="0"/>
              </a:rPr>
              <a:t>www.corbettreport.com/weather-is-not-climate/</a:t>
            </a:r>
            <a:br>
              <a:rPr lang="en-US" dirty="0">
                <a:solidFill>
                  <a:srgbClr val="1982D1"/>
                </a:solidFill>
                <a:latin typeface="Source Sans Pro Black" pitchFamily="34" charset="0"/>
              </a:rPr>
            </a:br>
            <a:r>
              <a:rPr lang="en-US" sz="1600" dirty="0" smtClean="0">
                <a:latin typeface="Source Sans Pro Black" pitchFamily="34" charset="0"/>
              </a:rPr>
              <a:t>James Corbett, The Corbett Report</a:t>
            </a:r>
            <a:endParaRPr lang="en-US" sz="1600" dirty="0">
              <a:latin typeface="Source Sans Pro Black" pitchFamily="34" charset="0"/>
            </a:endParaRP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98" y="4538870"/>
            <a:ext cx="3735102" cy="2265962"/>
          </a:xfrm>
          <a:prstGeom prst="rect">
            <a:avLst/>
          </a:prstGeom>
        </p:spPr>
      </p:pic>
    </p:spTree>
    <p:extLst>
      <p:ext uri="{BB962C8B-B14F-4D97-AF65-F5344CB8AC3E}">
        <p14:creationId xmlns:p14="http://schemas.microsoft.com/office/powerpoint/2010/main" val="196163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sz="4000" dirty="0"/>
              <a:t>Weather Modification </a:t>
            </a:r>
            <a:r>
              <a:rPr lang="en-US" sz="4000" dirty="0">
                <a:solidFill>
                  <a:srgbClr val="1982D1"/>
                </a:solidFill>
              </a:rPr>
              <a:t>Reporting </a:t>
            </a:r>
            <a:r>
              <a:rPr lang="en-US" sz="4000" dirty="0" smtClean="0">
                <a:solidFill>
                  <a:srgbClr val="1982D1"/>
                </a:solidFill>
              </a:rPr>
              <a:t>Forms</a:t>
            </a:r>
            <a:endParaRPr lang="en-US" sz="4000" dirty="0">
              <a:solidFill>
                <a:srgbClr val="1982D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0200"/>
            <a:ext cx="8757388" cy="4876800"/>
          </a:xfrm>
          <a:prstGeom prst="rect">
            <a:avLst/>
          </a:prstGeom>
        </p:spPr>
      </p:pic>
    </p:spTree>
    <p:extLst>
      <p:ext uri="{BB962C8B-B14F-4D97-AF65-F5344CB8AC3E}">
        <p14:creationId xmlns:p14="http://schemas.microsoft.com/office/powerpoint/2010/main" val="4146707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1982D1"/>
                </a:solidFill>
              </a:rPr>
              <a:t>ENMOD</a:t>
            </a:r>
            <a:r>
              <a:rPr lang="en-US" sz="4800" dirty="0" smtClean="0"/>
              <a:t> Weather Warfare Ban</a:t>
            </a:r>
            <a:endParaRPr lang="en-US" sz="4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47800"/>
            <a:ext cx="8229600" cy="4227314"/>
          </a:xfrm>
        </p:spPr>
      </p:pic>
      <p:sp>
        <p:nvSpPr>
          <p:cNvPr id="3" name="TextBox 2"/>
          <p:cNvSpPr txBox="1"/>
          <p:nvPr/>
        </p:nvSpPr>
        <p:spPr>
          <a:xfrm>
            <a:off x="457200" y="5943600"/>
            <a:ext cx="8077200" cy="1200329"/>
          </a:xfrm>
          <a:prstGeom prst="rect">
            <a:avLst/>
          </a:prstGeom>
          <a:noFill/>
        </p:spPr>
        <p:txBody>
          <a:bodyPr wrap="square" rtlCol="0">
            <a:spAutoFit/>
          </a:bodyPr>
          <a:lstStyle/>
          <a:p>
            <a:pPr algn="ctr"/>
            <a:r>
              <a:rPr lang="en-US" sz="2400" dirty="0">
                <a:latin typeface="Source Sans Pro Black" pitchFamily="34" charset="0"/>
              </a:rPr>
              <a:t>Opened for signature May 18, </a:t>
            </a:r>
            <a:r>
              <a:rPr lang="en-US" sz="2400" dirty="0" smtClean="0">
                <a:latin typeface="Source Sans Pro Black" pitchFamily="34" charset="0"/>
              </a:rPr>
              <a:t>1977</a:t>
            </a:r>
            <a:br>
              <a:rPr lang="en-US" sz="2400" dirty="0" smtClean="0">
                <a:latin typeface="Source Sans Pro Black" pitchFamily="34" charset="0"/>
              </a:rPr>
            </a:br>
            <a:r>
              <a:rPr lang="en-US" sz="2400" dirty="0" smtClean="0">
                <a:latin typeface="Source Sans Pro Black" pitchFamily="34" charset="0"/>
              </a:rPr>
              <a:t>Signed October </a:t>
            </a:r>
            <a:r>
              <a:rPr lang="en-US" sz="2400" dirty="0">
                <a:latin typeface="Source Sans Pro Black" pitchFamily="34" charset="0"/>
              </a:rPr>
              <a:t>5, 1978</a:t>
            </a:r>
          </a:p>
          <a:p>
            <a:pPr algn="ctr"/>
            <a:endParaRPr lang="en-US" sz="2400" b="1" dirty="0">
              <a:latin typeface="Source Sans Pro Black" pitchFamily="34" charset="0"/>
            </a:endParaRPr>
          </a:p>
        </p:txBody>
      </p:sp>
    </p:spTree>
    <p:extLst>
      <p:ext uri="{BB962C8B-B14F-4D97-AF65-F5344CB8AC3E}">
        <p14:creationId xmlns:p14="http://schemas.microsoft.com/office/powerpoint/2010/main" val="2715494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1982D1"/>
                </a:solidFill>
              </a:rPr>
              <a:t>ENMOD </a:t>
            </a:r>
            <a:r>
              <a:rPr lang="en-US" sz="4800" dirty="0" smtClean="0"/>
              <a:t>Weather Warfare Ban</a:t>
            </a:r>
            <a:endParaRPr lang="en-US" sz="4800" dirty="0"/>
          </a:p>
        </p:txBody>
      </p:sp>
      <p:sp>
        <p:nvSpPr>
          <p:cNvPr id="5" name="Content Placeholder 4"/>
          <p:cNvSpPr>
            <a:spLocks noGrp="1"/>
          </p:cNvSpPr>
          <p:nvPr>
            <p:ph idx="1"/>
          </p:nvPr>
        </p:nvSpPr>
        <p:spPr>
          <a:xfrm>
            <a:off x="457200" y="1600200"/>
            <a:ext cx="3962400" cy="4525963"/>
          </a:xfrm>
        </p:spPr>
        <p:txBody>
          <a:bodyPr>
            <a:normAutofit fontScale="77500" lnSpcReduction="20000"/>
          </a:bodyPr>
          <a:lstStyle/>
          <a:p>
            <a:pPr marL="0" indent="0">
              <a:buNone/>
            </a:pPr>
            <a:r>
              <a:rPr lang="en-US" dirty="0" smtClean="0"/>
              <a:t>“</a:t>
            </a:r>
            <a:r>
              <a:rPr lang="en-US" dirty="0"/>
              <a:t>Each State Party to this Convention undertakes not to </a:t>
            </a:r>
            <a:r>
              <a:rPr lang="en-US" dirty="0">
                <a:solidFill>
                  <a:srgbClr val="1982D1"/>
                </a:solidFill>
              </a:rPr>
              <a:t>engage in </a:t>
            </a:r>
            <a:r>
              <a:rPr lang="en-US" b="1" dirty="0">
                <a:solidFill>
                  <a:srgbClr val="1982D1"/>
                </a:solidFill>
              </a:rPr>
              <a:t>military or any other </a:t>
            </a:r>
            <a:r>
              <a:rPr lang="en-US" b="1" u="sng" dirty="0">
                <a:solidFill>
                  <a:srgbClr val="1982D1"/>
                </a:solidFill>
              </a:rPr>
              <a:t>hostile</a:t>
            </a:r>
            <a:r>
              <a:rPr lang="en-US" dirty="0">
                <a:solidFill>
                  <a:srgbClr val="1982D1"/>
                </a:solidFill>
              </a:rPr>
              <a:t> use of environmental modification techniques having widespread, long-lasting or severe effects </a:t>
            </a:r>
            <a:r>
              <a:rPr lang="en-US" dirty="0"/>
              <a:t>as the means of destruction, damage or injury to any other State </a:t>
            </a:r>
            <a:r>
              <a:rPr lang="en-US" dirty="0" smtClean="0"/>
              <a:t>Party”</a:t>
            </a:r>
          </a:p>
          <a:p>
            <a:pPr marL="0" indent="0">
              <a:buNone/>
            </a:pPr>
            <a:endParaRPr lang="en-US" dirty="0"/>
          </a:p>
          <a:p>
            <a:pPr marL="0" indent="0" algn="ctr">
              <a:buNone/>
            </a:pPr>
            <a:r>
              <a:rPr lang="en-US" dirty="0" smtClean="0">
                <a:latin typeface="Source Sans Pro Black" pitchFamily="34" charset="0"/>
              </a:rPr>
              <a:t>REQUIRES</a:t>
            </a:r>
            <a:r>
              <a:rPr lang="en-US" dirty="0" smtClean="0">
                <a:solidFill>
                  <a:srgbClr val="1982D1"/>
                </a:solidFill>
                <a:latin typeface="Source Sans Pro Black" pitchFamily="34" charset="0"/>
              </a:rPr>
              <a:t> HOSTILE </a:t>
            </a:r>
            <a:r>
              <a:rPr lang="en-US" dirty="0" smtClean="0">
                <a:latin typeface="Source Sans Pro Black" pitchFamily="34" charset="0"/>
              </a:rPr>
              <a:t>INTENT</a:t>
            </a:r>
            <a:endParaRPr lang="en-US" dirty="0">
              <a:latin typeface="Source Sans Pro Black"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71" y="1447800"/>
            <a:ext cx="4321479" cy="5257800"/>
          </a:xfrm>
          <a:prstGeom prst="rect">
            <a:avLst/>
          </a:prstGeom>
        </p:spPr>
      </p:pic>
    </p:spTree>
    <p:extLst>
      <p:ext uri="{BB962C8B-B14F-4D97-AF65-F5344CB8AC3E}">
        <p14:creationId xmlns:p14="http://schemas.microsoft.com/office/powerpoint/2010/main" val="921496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1982D1"/>
                </a:solidFill>
              </a:rPr>
              <a:t>Weather </a:t>
            </a:r>
            <a:r>
              <a:rPr lang="en-US" dirty="0" smtClean="0">
                <a:solidFill>
                  <a:srgbClr val="1982D1"/>
                </a:solidFill>
              </a:rPr>
              <a:t>Modification:</a:t>
            </a:r>
            <a:r>
              <a:rPr lang="en-US" dirty="0" smtClean="0"/>
              <a:t> Programs</a:t>
            </a:r>
            <a:r>
              <a:rPr lang="en-US" dirty="0"/>
              <a:t>, </a:t>
            </a:r>
            <a:r>
              <a:rPr lang="en-US" dirty="0" smtClean="0"/>
              <a:t>Problems</a:t>
            </a:r>
            <a:r>
              <a:rPr lang="en-US" dirty="0"/>
              <a:t>, </a:t>
            </a:r>
            <a:r>
              <a:rPr lang="en-US" dirty="0" smtClean="0"/>
              <a:t>Policy</a:t>
            </a:r>
            <a:r>
              <a:rPr lang="en-US" dirty="0"/>
              <a:t>, and </a:t>
            </a:r>
            <a:r>
              <a:rPr lang="en-US" dirty="0" smtClean="0"/>
              <a:t>Potential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1600" y="1600200"/>
            <a:ext cx="2757925" cy="4525963"/>
          </a:xfrm>
        </p:spPr>
      </p:pic>
      <p:sp>
        <p:nvSpPr>
          <p:cNvPr id="5" name="TextBox 4"/>
          <p:cNvSpPr txBox="1"/>
          <p:nvPr/>
        </p:nvSpPr>
        <p:spPr>
          <a:xfrm>
            <a:off x="667554" y="2514600"/>
            <a:ext cx="4056845" cy="2831544"/>
          </a:xfrm>
          <a:prstGeom prst="rect">
            <a:avLst/>
          </a:prstGeom>
          <a:noFill/>
        </p:spPr>
        <p:txBody>
          <a:bodyPr wrap="square" rtlCol="0">
            <a:spAutoFit/>
          </a:bodyPr>
          <a:lstStyle/>
          <a:p>
            <a:r>
              <a:rPr lang="en-US" sz="3200" dirty="0" smtClean="0">
                <a:solidFill>
                  <a:srgbClr val="1982D1"/>
                </a:solidFill>
                <a:latin typeface="Source Sans Pro Black" pitchFamily="34" charset="0"/>
              </a:rPr>
              <a:t>May</a:t>
            </a:r>
            <a:r>
              <a:rPr lang="en-US" sz="3200" dirty="0">
                <a:solidFill>
                  <a:srgbClr val="1982D1"/>
                </a:solidFill>
                <a:latin typeface="Source Sans Pro Black" pitchFamily="34" charset="0"/>
              </a:rPr>
              <a:t> </a:t>
            </a:r>
            <a:r>
              <a:rPr lang="en-US" sz="3200" dirty="0" smtClean="0">
                <a:solidFill>
                  <a:srgbClr val="1982D1"/>
                </a:solidFill>
                <a:latin typeface="Source Sans Pro Black" pitchFamily="34" charset="0"/>
              </a:rPr>
              <a:t>1978</a:t>
            </a:r>
            <a:endParaRPr lang="en-US" sz="3200" dirty="0">
              <a:solidFill>
                <a:srgbClr val="1982D1"/>
              </a:solidFill>
              <a:latin typeface="Source Sans Pro Black" pitchFamily="34" charset="0"/>
            </a:endParaRPr>
          </a:p>
          <a:p>
            <a:r>
              <a:rPr lang="en-US" sz="3200" dirty="0" smtClean="0">
                <a:latin typeface="Source Sans Pro" pitchFamily="34" charset="0"/>
              </a:rPr>
              <a:t>784 page accounting of weather modification activities in the USA</a:t>
            </a:r>
            <a:endParaRPr lang="en-US" sz="3200" dirty="0">
              <a:latin typeface="Source Sans Pro" pitchFamily="34" charset="0"/>
            </a:endParaRPr>
          </a:p>
          <a:p>
            <a:endParaRPr lang="en-US" dirty="0"/>
          </a:p>
        </p:txBody>
      </p:sp>
    </p:spTree>
    <p:extLst>
      <p:ext uri="{BB962C8B-B14F-4D97-AF65-F5344CB8AC3E}">
        <p14:creationId xmlns:p14="http://schemas.microsoft.com/office/powerpoint/2010/main" val="2404175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5400"/>
            <a:ext cx="2743200" cy="4419600"/>
          </a:xfrm>
        </p:spPr>
        <p:txBody>
          <a:bodyPr>
            <a:noAutofit/>
          </a:bodyPr>
          <a:lstStyle/>
          <a:p>
            <a:r>
              <a:rPr lang="en-US" sz="3200" dirty="0"/>
              <a:t>Summary of </a:t>
            </a:r>
            <a:r>
              <a:rPr lang="en-US" sz="3200" dirty="0">
                <a:solidFill>
                  <a:srgbClr val="1982D1"/>
                </a:solidFill>
              </a:rPr>
              <a:t>Weather Modification </a:t>
            </a:r>
            <a:r>
              <a:rPr lang="en-US" sz="3200" dirty="0" smtClean="0">
                <a:solidFill>
                  <a:srgbClr val="1982D1"/>
                </a:solidFill>
              </a:rPr>
              <a:t>Activities</a:t>
            </a:r>
            <a:r>
              <a:rPr lang="en-US" sz="3200" dirty="0" smtClean="0"/>
              <a:t/>
            </a:r>
            <a:br>
              <a:rPr lang="en-US" sz="3200" dirty="0" smtClean="0"/>
            </a:br>
            <a:r>
              <a:rPr lang="en-US" sz="3200" dirty="0"/>
              <a:t> </a:t>
            </a:r>
            <a:r>
              <a:rPr lang="en-US" sz="3200" dirty="0" smtClean="0"/>
              <a:t>Reported </a:t>
            </a:r>
            <a:br>
              <a:rPr lang="en-US" sz="3200" dirty="0" smtClean="0"/>
            </a:br>
            <a:r>
              <a:rPr lang="en-US" sz="3200" dirty="0" smtClean="0"/>
              <a:t>in 1979</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228600"/>
            <a:ext cx="6248400" cy="6248400"/>
          </a:xfrm>
        </p:spPr>
      </p:pic>
    </p:spTree>
    <p:extLst>
      <p:ext uri="{BB962C8B-B14F-4D97-AF65-F5344CB8AC3E}">
        <p14:creationId xmlns:p14="http://schemas.microsoft.com/office/powerpoint/2010/main" val="748904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rgbClr val="1982D1"/>
                </a:solidFill>
              </a:rPr>
              <a:t>ENMOD Has No Teeth</a:t>
            </a:r>
            <a:r>
              <a:rPr lang="en-US" dirty="0" smtClean="0"/>
              <a:t>	</a:t>
            </a:r>
            <a:endParaRPr lang="en-US" dirty="0"/>
          </a:p>
        </p:txBody>
      </p:sp>
      <p:sp>
        <p:nvSpPr>
          <p:cNvPr id="3" name="Content Placeholder 2"/>
          <p:cNvSpPr>
            <a:spLocks noGrp="1"/>
          </p:cNvSpPr>
          <p:nvPr>
            <p:ph idx="1"/>
          </p:nvPr>
        </p:nvSpPr>
        <p:spPr>
          <a:xfrm>
            <a:off x="457200" y="1524000"/>
            <a:ext cx="8229600" cy="3611563"/>
          </a:xfrm>
        </p:spPr>
        <p:txBody>
          <a:bodyPr>
            <a:normAutofit/>
          </a:bodyPr>
          <a:lstStyle/>
          <a:p>
            <a:r>
              <a:rPr lang="en-US" sz="3600" dirty="0" smtClean="0">
                <a:latin typeface="Source Sans Pro Black" pitchFamily="34" charset="0"/>
              </a:rPr>
              <a:t>ENMOD is just an agreement (paper)</a:t>
            </a:r>
          </a:p>
          <a:p>
            <a:r>
              <a:rPr lang="en-US" sz="3600" dirty="0" smtClean="0">
                <a:solidFill>
                  <a:srgbClr val="1982D1"/>
                </a:solidFill>
                <a:latin typeface="Source Sans Pro Black" pitchFamily="34" charset="0"/>
              </a:rPr>
              <a:t>No way to detect weather warfare</a:t>
            </a:r>
          </a:p>
          <a:p>
            <a:r>
              <a:rPr lang="en-US" sz="3600" dirty="0" smtClean="0">
                <a:latin typeface="Source Sans Pro Black" pitchFamily="34" charset="0"/>
              </a:rPr>
              <a:t>No way to prove case</a:t>
            </a:r>
          </a:p>
          <a:p>
            <a:r>
              <a:rPr lang="en-US" sz="3600" dirty="0" smtClean="0">
                <a:latin typeface="Source Sans Pro Black" pitchFamily="34" charset="0"/>
              </a:rPr>
              <a:t>No way to enforce punishment</a:t>
            </a:r>
            <a:endParaRPr lang="en-US" sz="3600" dirty="0">
              <a:latin typeface="Source Sans Pro Black"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207624"/>
            <a:ext cx="2438400" cy="2438400"/>
          </a:xfrm>
          <a:prstGeom prst="rect">
            <a:avLst/>
          </a:prstGeom>
        </p:spPr>
      </p:pic>
      <p:sp>
        <p:nvSpPr>
          <p:cNvPr id="5" name="TextBox 4"/>
          <p:cNvSpPr txBox="1"/>
          <p:nvPr/>
        </p:nvSpPr>
        <p:spPr>
          <a:xfrm>
            <a:off x="3962400" y="4495800"/>
            <a:ext cx="3810000" cy="1862048"/>
          </a:xfrm>
          <a:prstGeom prst="rect">
            <a:avLst/>
          </a:prstGeom>
          <a:noFill/>
        </p:spPr>
        <p:txBody>
          <a:bodyPr wrap="square" rtlCol="0">
            <a:spAutoFit/>
          </a:bodyPr>
          <a:lstStyle/>
          <a:p>
            <a:r>
              <a:rPr lang="en-US" sz="11500" dirty="0" smtClean="0">
                <a:latin typeface="Impact" panose="020B0806030902050204" pitchFamily="34" charset="0"/>
              </a:rPr>
              <a:t>#WTF</a:t>
            </a:r>
            <a:endParaRPr lang="en-US" sz="11500" dirty="0">
              <a:latin typeface="Impact" panose="020B0806030902050204" pitchFamily="34" charset="0"/>
            </a:endParaRPr>
          </a:p>
        </p:txBody>
      </p:sp>
    </p:spTree>
    <p:extLst>
      <p:ext uri="{BB962C8B-B14F-4D97-AF65-F5344CB8AC3E}">
        <p14:creationId xmlns:p14="http://schemas.microsoft.com/office/powerpoint/2010/main" val="1258522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248400"/>
          </a:xfrm>
        </p:spPr>
        <p:txBody>
          <a:bodyPr>
            <a:normAutofit fontScale="90000"/>
          </a:bodyPr>
          <a:lstStyle/>
          <a:p>
            <a:r>
              <a:rPr lang="en-US" sz="6600" dirty="0" smtClean="0"/>
              <a:t>Where Are We Today?</a:t>
            </a:r>
            <a:r>
              <a:rPr lang="en-US" sz="6600" dirty="0">
                <a:solidFill>
                  <a:srgbClr val="1982D1"/>
                </a:solidFill>
              </a:rPr>
              <a:t/>
            </a:r>
            <a:br>
              <a:rPr lang="en-US" sz="6600" dirty="0">
                <a:solidFill>
                  <a:srgbClr val="1982D1"/>
                </a:solidFill>
              </a:rPr>
            </a:br>
            <a:r>
              <a:rPr lang="en-US" sz="6600" dirty="0" smtClean="0">
                <a:solidFill>
                  <a:srgbClr val="1982D1"/>
                </a:solidFill>
              </a:rPr>
              <a:t>The Blue Gold Rush</a:t>
            </a:r>
            <a:br>
              <a:rPr lang="en-US" sz="6600" dirty="0" smtClean="0">
                <a:solidFill>
                  <a:srgbClr val="1982D1"/>
                </a:solidFill>
              </a:rPr>
            </a:br>
            <a:r>
              <a:rPr lang="en-US" sz="6600" dirty="0" smtClean="0">
                <a:solidFill>
                  <a:srgbClr val="1982D1"/>
                </a:solidFill>
              </a:rPr>
              <a:t/>
            </a:r>
            <a:br>
              <a:rPr lang="en-US" sz="6600" dirty="0" smtClean="0">
                <a:solidFill>
                  <a:srgbClr val="1982D1"/>
                </a:solidFill>
              </a:rPr>
            </a:br>
            <a:r>
              <a:rPr lang="en-US" i="1" dirty="0" smtClean="0">
                <a:latin typeface="Source Sans Pro" pitchFamily="34" charset="0"/>
              </a:rPr>
              <a:t>“Fresh </a:t>
            </a:r>
            <a:r>
              <a:rPr lang="en-US" i="1" dirty="0">
                <a:latin typeface="Source Sans Pro" pitchFamily="34" charset="0"/>
              </a:rPr>
              <a:t>water has been dubbed </a:t>
            </a:r>
            <a:r>
              <a:rPr lang="en-US" i="1" dirty="0">
                <a:solidFill>
                  <a:srgbClr val="1982D1"/>
                </a:solidFill>
                <a:latin typeface="Source Sans Pro" pitchFamily="34" charset="0"/>
              </a:rPr>
              <a:t>“</a:t>
            </a:r>
            <a:r>
              <a:rPr lang="en-US" b="1" i="1" dirty="0">
                <a:solidFill>
                  <a:srgbClr val="1982D1"/>
                </a:solidFill>
                <a:latin typeface="Source Sans Pro" pitchFamily="34" charset="0"/>
              </a:rPr>
              <a:t>Blue Gold</a:t>
            </a:r>
            <a:r>
              <a:rPr lang="en-US" i="1" dirty="0">
                <a:solidFill>
                  <a:srgbClr val="1982D1"/>
                </a:solidFill>
                <a:latin typeface="Source Sans Pro" pitchFamily="34" charset="0"/>
              </a:rPr>
              <a:t>”</a:t>
            </a:r>
            <a:r>
              <a:rPr lang="en-US" i="1" dirty="0">
                <a:latin typeface="Source Sans Pro" pitchFamily="34" charset="0"/>
              </a:rPr>
              <a:t> in many publications as potable </a:t>
            </a:r>
            <a:r>
              <a:rPr lang="en-US" b="1" i="1" dirty="0">
                <a:latin typeface="Source Sans Pro" pitchFamily="34" charset="0"/>
              </a:rPr>
              <a:t>water will be to this century what oil was to the last century</a:t>
            </a:r>
            <a:r>
              <a:rPr lang="en-US" i="1" dirty="0">
                <a:latin typeface="Source Sans Pro" pitchFamily="34" charset="0"/>
              </a:rPr>
              <a:t>. </a:t>
            </a:r>
            <a:r>
              <a:rPr lang="en-US" i="1" dirty="0" smtClean="0">
                <a:latin typeface="Source Sans Pro" pitchFamily="34" charset="0"/>
              </a:rPr>
              <a:t>”</a:t>
            </a:r>
            <a:endParaRPr lang="en-US" i="1" dirty="0">
              <a:solidFill>
                <a:srgbClr val="1982D1"/>
              </a:solidFill>
              <a:latin typeface="Source Sans Pro" pitchFamily="34" charset="0"/>
            </a:endParaRPr>
          </a:p>
        </p:txBody>
      </p:sp>
    </p:spTree>
    <p:extLst>
      <p:ext uri="{BB962C8B-B14F-4D97-AF65-F5344CB8AC3E}">
        <p14:creationId xmlns:p14="http://schemas.microsoft.com/office/powerpoint/2010/main" val="3013623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8038"/>
          </a:xfrm>
        </p:spPr>
        <p:txBody>
          <a:bodyPr/>
          <a:lstStyle/>
          <a:p>
            <a:r>
              <a:rPr lang="en-US" dirty="0" smtClean="0">
                <a:solidFill>
                  <a:srgbClr val="1982D1"/>
                </a:solidFill>
              </a:rPr>
              <a:t>Cloud Seeding </a:t>
            </a:r>
            <a:r>
              <a:rPr lang="en-US" dirty="0" smtClean="0"/>
              <a:t>is Big Business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227064"/>
          </a:xfrm>
          <a:prstGeom prst="rect">
            <a:avLst/>
          </a:prstGeom>
        </p:spPr>
      </p:pic>
    </p:spTree>
    <p:extLst>
      <p:ext uri="{BB962C8B-B14F-4D97-AF65-F5344CB8AC3E}">
        <p14:creationId xmlns:p14="http://schemas.microsoft.com/office/powerpoint/2010/main" val="3194311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1982D1"/>
                </a:solidFill>
              </a:rPr>
              <a:t>Cloud Seeding </a:t>
            </a:r>
            <a:r>
              <a:rPr lang="en-US" dirty="0" smtClean="0"/>
              <a:t>Projects Worldwide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9" y="1295400"/>
            <a:ext cx="9136887" cy="4671671"/>
          </a:xfrm>
        </p:spPr>
      </p:pic>
      <p:sp>
        <p:nvSpPr>
          <p:cNvPr id="5" name="Title 1"/>
          <p:cNvSpPr txBox="1">
            <a:spLocks/>
          </p:cNvSpPr>
          <p:nvPr/>
        </p:nvSpPr>
        <p:spPr>
          <a:xfrm>
            <a:off x="457200" y="5943600"/>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smtClean="0">
                <a:latin typeface="Source Sans Pro Black" pitchFamily="34" charset="0"/>
              </a:rPr>
              <a:t>climateviewer.org/3D/</a:t>
            </a:r>
            <a:endParaRPr lang="en-US" dirty="0">
              <a:latin typeface="Source Sans Pro Black" pitchFamily="34" charset="0"/>
            </a:endParaRPr>
          </a:p>
        </p:txBody>
      </p:sp>
    </p:spTree>
    <p:extLst>
      <p:ext uri="{BB962C8B-B14F-4D97-AF65-F5344CB8AC3E}">
        <p14:creationId xmlns:p14="http://schemas.microsoft.com/office/powerpoint/2010/main" val="569411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t>Homeland Security </a:t>
            </a:r>
            <a:r>
              <a:rPr lang="en-US" dirty="0" smtClean="0">
                <a:solidFill>
                  <a:srgbClr val="1982D1"/>
                </a:solidFill>
              </a:rPr>
              <a:t>Hurricane Control</a:t>
            </a:r>
            <a:endParaRPr lang="en-US" dirty="0">
              <a:solidFill>
                <a:srgbClr val="1982D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12" y="888999"/>
            <a:ext cx="3565310"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687" y="914400"/>
            <a:ext cx="5349851" cy="4500562"/>
          </a:xfrm>
          <a:prstGeom prst="rect">
            <a:avLst/>
          </a:prstGeom>
        </p:spPr>
      </p:pic>
      <p:sp>
        <p:nvSpPr>
          <p:cNvPr id="6" name="TextBox 5"/>
          <p:cNvSpPr txBox="1"/>
          <p:nvPr/>
        </p:nvSpPr>
        <p:spPr>
          <a:xfrm>
            <a:off x="228600" y="5562600"/>
            <a:ext cx="8610600" cy="1200329"/>
          </a:xfrm>
          <a:prstGeom prst="rect">
            <a:avLst/>
          </a:prstGeom>
          <a:noFill/>
        </p:spPr>
        <p:txBody>
          <a:bodyPr wrap="square" rtlCol="0">
            <a:spAutoFit/>
          </a:bodyPr>
          <a:lstStyle/>
          <a:p>
            <a:r>
              <a:rPr lang="en-US" sz="1600" dirty="0" smtClean="0">
                <a:latin typeface="Source Sans Pro Black" pitchFamily="34" charset="0"/>
              </a:rPr>
              <a:t>“The </a:t>
            </a:r>
            <a:r>
              <a:rPr lang="en-US" sz="1600" dirty="0">
                <a:latin typeface="Source Sans Pro Black" pitchFamily="34" charset="0"/>
              </a:rPr>
              <a:t>Hurricane Modification Workshop was initiated by Under Secretary Jay Cohen, DHS S&amp;T, to investigate the possibility of minimizing the tremendous loss of life, property, and economic stability by reducing the destructive forces of a hurricane. This may be accomplished by </a:t>
            </a:r>
            <a:r>
              <a:rPr lang="en-US" sz="2400" dirty="0">
                <a:solidFill>
                  <a:srgbClr val="C00000"/>
                </a:solidFill>
                <a:latin typeface="Source Sans Pro Black" pitchFamily="34" charset="0"/>
              </a:rPr>
              <a:t>modifying its track, speed, winds, and rain</a:t>
            </a:r>
            <a:r>
              <a:rPr lang="en-US" sz="1600" dirty="0" smtClean="0">
                <a:latin typeface="Source Sans Pro Black" pitchFamily="34" charset="0"/>
              </a:rPr>
              <a:t>.”</a:t>
            </a:r>
            <a:endParaRPr lang="en-US" sz="1600" dirty="0">
              <a:latin typeface="Source Sans Pro Black" pitchFamily="34" charset="0"/>
            </a:endParaRPr>
          </a:p>
        </p:txBody>
      </p:sp>
    </p:spTree>
    <p:extLst>
      <p:ext uri="{BB962C8B-B14F-4D97-AF65-F5344CB8AC3E}">
        <p14:creationId xmlns:p14="http://schemas.microsoft.com/office/powerpoint/2010/main" val="196616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sz="5300" dirty="0" smtClean="0"/>
              <a:t>100 Years Of Weather Control</a:t>
            </a:r>
            <a:r>
              <a:rPr lang="en-US" dirty="0" smtClean="0"/>
              <a:t/>
            </a:r>
            <a:br>
              <a:rPr lang="en-US" dirty="0" smtClean="0"/>
            </a:br>
            <a:r>
              <a:rPr lang="en-US" dirty="0" smtClean="0">
                <a:solidFill>
                  <a:srgbClr val="1982D1"/>
                </a:solidFill>
              </a:rPr>
              <a:t>and nobody knew…</a:t>
            </a:r>
            <a:endParaRPr lang="en-US" dirty="0">
              <a:solidFill>
                <a:srgbClr val="1982D1"/>
              </a:solidFill>
            </a:endParaRPr>
          </a:p>
        </p:txBody>
      </p:sp>
    </p:spTree>
    <p:extLst>
      <p:ext uri="{BB962C8B-B14F-4D97-AF65-F5344CB8AC3E}">
        <p14:creationId xmlns:p14="http://schemas.microsoft.com/office/powerpoint/2010/main" val="73215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t>Homeland Security </a:t>
            </a:r>
            <a:r>
              <a:rPr lang="en-US" dirty="0" smtClean="0">
                <a:solidFill>
                  <a:srgbClr val="1982D1"/>
                </a:solidFill>
              </a:rPr>
              <a:t>Hurricane Control</a:t>
            </a:r>
            <a:endParaRPr lang="en-US" dirty="0">
              <a:solidFill>
                <a:srgbClr val="1982D1"/>
              </a:solidFill>
            </a:endParaRPr>
          </a:p>
        </p:txBody>
      </p:sp>
    </p:spTree>
    <p:extLst>
      <p:ext uri="{BB962C8B-B14F-4D97-AF65-F5344CB8AC3E}">
        <p14:creationId xmlns:p14="http://schemas.microsoft.com/office/powerpoint/2010/main" val="121000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fontScale="90000"/>
          </a:bodyPr>
          <a:lstStyle/>
          <a:p>
            <a:r>
              <a:rPr lang="en-US" dirty="0" smtClean="0"/>
              <a:t>US Military Violating </a:t>
            </a:r>
            <a:r>
              <a:rPr lang="en-US" dirty="0" smtClean="0">
                <a:solidFill>
                  <a:srgbClr val="1982D1"/>
                </a:solidFill>
              </a:rPr>
              <a:t>ENMOD</a:t>
            </a:r>
            <a:br>
              <a:rPr lang="en-US" dirty="0" smtClean="0">
                <a:solidFill>
                  <a:srgbClr val="1982D1"/>
                </a:solidFill>
              </a:rPr>
            </a:br>
            <a:r>
              <a:rPr lang="en-US" sz="3100" dirty="0" smtClean="0">
                <a:solidFill>
                  <a:srgbClr val="1982D1"/>
                </a:solidFill>
              </a:rPr>
              <a:t>1994 FOIA – </a:t>
            </a:r>
            <a:r>
              <a:rPr lang="en-US" sz="3100" dirty="0" smtClean="0"/>
              <a:t>USAF Phillips Lab, USN China Lake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5" y="1019175"/>
            <a:ext cx="5562600" cy="274828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490" y="990600"/>
            <a:ext cx="4207697" cy="5867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90653"/>
            <a:ext cx="4921496" cy="2701272"/>
          </a:xfrm>
          <a:prstGeom prst="rect">
            <a:avLst/>
          </a:prstGeom>
        </p:spPr>
      </p:pic>
    </p:spTree>
    <p:extLst>
      <p:ext uri="{BB962C8B-B14F-4D97-AF65-F5344CB8AC3E}">
        <p14:creationId xmlns:p14="http://schemas.microsoft.com/office/powerpoint/2010/main" val="356548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fontScale="90000"/>
          </a:bodyPr>
          <a:lstStyle/>
          <a:p>
            <a:r>
              <a:rPr lang="en-US" dirty="0"/>
              <a:t>US Military Violating </a:t>
            </a:r>
            <a:r>
              <a:rPr lang="en-US" dirty="0">
                <a:solidFill>
                  <a:srgbClr val="1982D1"/>
                </a:solidFill>
              </a:rPr>
              <a:t>ENMOD</a:t>
            </a:r>
            <a:br>
              <a:rPr lang="en-US" dirty="0">
                <a:solidFill>
                  <a:srgbClr val="1982D1"/>
                </a:solidFill>
              </a:rPr>
            </a:br>
            <a:r>
              <a:rPr lang="en-US" sz="3100" dirty="0" smtClean="0">
                <a:solidFill>
                  <a:srgbClr val="1982D1"/>
                </a:solidFill>
              </a:rPr>
              <a:t>1995-1997 </a:t>
            </a:r>
            <a:r>
              <a:rPr lang="en-US" sz="3100" dirty="0">
                <a:solidFill>
                  <a:srgbClr val="1982D1"/>
                </a:solidFill>
              </a:rPr>
              <a:t>– </a:t>
            </a:r>
            <a:r>
              <a:rPr lang="en-US" sz="2700" dirty="0"/>
              <a:t>AF2025, WXMOD Test Technology Symposium ’97</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99" y="1019175"/>
            <a:ext cx="5562600" cy="543466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799" y="1019175"/>
            <a:ext cx="3695700" cy="2771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477" y="3886200"/>
            <a:ext cx="3695700" cy="2771775"/>
          </a:xfrm>
          <a:prstGeom prst="rect">
            <a:avLst/>
          </a:prstGeom>
        </p:spPr>
      </p:pic>
    </p:spTree>
    <p:extLst>
      <p:ext uri="{BB962C8B-B14F-4D97-AF65-F5344CB8AC3E}">
        <p14:creationId xmlns:p14="http://schemas.microsoft.com/office/powerpoint/2010/main" val="4270723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99" y="228600"/>
            <a:ext cx="8229600" cy="960438"/>
          </a:xfrm>
        </p:spPr>
        <p:txBody>
          <a:bodyPr>
            <a:normAutofit fontScale="90000"/>
          </a:bodyPr>
          <a:lstStyle/>
          <a:p>
            <a:r>
              <a:rPr lang="en-US" dirty="0" smtClean="0">
                <a:solidFill>
                  <a:srgbClr val="1982D1"/>
                </a:solidFill>
              </a:rPr>
              <a:t>Cloud Ionizers </a:t>
            </a:r>
            <a:r>
              <a:rPr lang="en-US" dirty="0" smtClean="0"/>
              <a:t>– Electric Rainmaking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9" y="4267200"/>
            <a:ext cx="4646479" cy="2209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699" y="4267200"/>
            <a:ext cx="3650400" cy="24348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3813" y="1298411"/>
            <a:ext cx="3549699" cy="2737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28" y="1298411"/>
            <a:ext cx="4499180" cy="2737800"/>
          </a:xfrm>
          <a:prstGeom prst="rect">
            <a:avLst/>
          </a:prstGeom>
        </p:spPr>
      </p:pic>
    </p:spTree>
    <p:extLst>
      <p:ext uri="{BB962C8B-B14F-4D97-AF65-F5344CB8AC3E}">
        <p14:creationId xmlns:p14="http://schemas.microsoft.com/office/powerpoint/2010/main" val="2310280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99" y="228600"/>
            <a:ext cx="8229600" cy="960438"/>
          </a:xfrm>
        </p:spPr>
        <p:txBody>
          <a:bodyPr>
            <a:normAutofit fontScale="90000"/>
          </a:bodyPr>
          <a:lstStyle/>
          <a:p>
            <a:r>
              <a:rPr lang="en-US" dirty="0" smtClean="0">
                <a:solidFill>
                  <a:srgbClr val="1982D1"/>
                </a:solidFill>
              </a:rPr>
              <a:t>Cloud Ionizers </a:t>
            </a:r>
            <a:r>
              <a:rPr lang="en-US" dirty="0" smtClean="0"/>
              <a:t>– Electric Rainmaking</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1143000"/>
            <a:ext cx="8953500" cy="5600700"/>
          </a:xfrm>
          <a:prstGeom prst="rect">
            <a:avLst/>
          </a:prstGeom>
        </p:spPr>
      </p:pic>
    </p:spTree>
    <p:extLst>
      <p:ext uri="{BB962C8B-B14F-4D97-AF65-F5344CB8AC3E}">
        <p14:creationId xmlns:p14="http://schemas.microsoft.com/office/powerpoint/2010/main" val="3053270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99" y="228600"/>
            <a:ext cx="8229600" cy="960438"/>
          </a:xfrm>
        </p:spPr>
        <p:txBody>
          <a:bodyPr>
            <a:normAutofit fontScale="90000"/>
          </a:bodyPr>
          <a:lstStyle/>
          <a:p>
            <a:r>
              <a:rPr lang="en-US" dirty="0" smtClean="0">
                <a:solidFill>
                  <a:srgbClr val="1982D1"/>
                </a:solidFill>
              </a:rPr>
              <a:t>Cloud Ionizers </a:t>
            </a:r>
            <a:r>
              <a:rPr lang="en-US" dirty="0" smtClean="0"/>
              <a:t>– Electric Rainmaking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691" y="1066800"/>
            <a:ext cx="7061652" cy="51459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895600"/>
            <a:ext cx="2769823" cy="3827804"/>
          </a:xfrm>
          <a:prstGeom prst="rect">
            <a:avLst/>
          </a:prstGeom>
        </p:spPr>
      </p:pic>
    </p:spTree>
    <p:extLst>
      <p:ext uri="{BB962C8B-B14F-4D97-AF65-F5344CB8AC3E}">
        <p14:creationId xmlns:p14="http://schemas.microsoft.com/office/powerpoint/2010/main" val="3798948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457200"/>
            <a:ext cx="9143999" cy="6096000"/>
          </a:xfrm>
        </p:spPr>
      </p:pic>
    </p:spTree>
    <p:extLst>
      <p:ext uri="{BB962C8B-B14F-4D97-AF65-F5344CB8AC3E}">
        <p14:creationId xmlns:p14="http://schemas.microsoft.com/office/powerpoint/2010/main" val="2920856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4238"/>
          </a:xfrm>
        </p:spPr>
        <p:txBody>
          <a:bodyPr/>
          <a:lstStyle/>
          <a:p>
            <a:r>
              <a:rPr lang="en-US" dirty="0" smtClean="0"/>
              <a:t>Ionospheric Heaters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53886"/>
            <a:ext cx="4572000" cy="25717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 y="1143000"/>
            <a:ext cx="4572000" cy="25717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4429"/>
            <a:ext cx="4572000" cy="25717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864429"/>
            <a:ext cx="4572000" cy="2571750"/>
          </a:xfrm>
          <a:prstGeom prst="rect">
            <a:avLst/>
          </a:prstGeom>
        </p:spPr>
      </p:pic>
    </p:spTree>
    <p:extLst>
      <p:ext uri="{BB962C8B-B14F-4D97-AF65-F5344CB8AC3E}">
        <p14:creationId xmlns:p14="http://schemas.microsoft.com/office/powerpoint/2010/main" val="42394145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982D1"/>
                </a:solidFill>
              </a:rPr>
              <a:t>HAARP</a:t>
            </a:r>
            <a:r>
              <a:rPr lang="en-US" dirty="0" smtClean="0"/>
              <a:t> IRI – </a:t>
            </a:r>
            <a:r>
              <a:rPr lang="en-US" dirty="0" err="1" smtClean="0"/>
              <a:t>Gakona</a:t>
            </a:r>
            <a:r>
              <a:rPr lang="en-US" dirty="0" smtClean="0"/>
              <a:t>, Alaska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12888"/>
            <a:ext cx="9144000" cy="4700587"/>
          </a:xfrm>
        </p:spPr>
      </p:pic>
    </p:spTree>
    <p:extLst>
      <p:ext uri="{BB962C8B-B14F-4D97-AF65-F5344CB8AC3E}">
        <p14:creationId xmlns:p14="http://schemas.microsoft.com/office/powerpoint/2010/main" val="3570362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rgbClr val="1982D1"/>
                </a:solidFill>
              </a:rPr>
              <a:t>Radiation Belt Remediation</a:t>
            </a:r>
            <a:r>
              <a:rPr lang="en-US" dirty="0" smtClean="0"/>
              <a:t/>
            </a:r>
            <a:br>
              <a:rPr lang="en-US" dirty="0" smtClean="0"/>
            </a:br>
            <a:r>
              <a:rPr lang="en-US" sz="3600" dirty="0" smtClean="0"/>
              <a:t>aka Draining the Van Allen Belts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5868" y="1447800"/>
            <a:ext cx="6306361" cy="4648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409765"/>
            <a:ext cx="4023360" cy="1426464"/>
          </a:xfrm>
          <a:prstGeom prst="rect">
            <a:avLst/>
          </a:prstGeom>
        </p:spPr>
      </p:pic>
      <p:sp>
        <p:nvSpPr>
          <p:cNvPr id="6" name="TextBox 5"/>
          <p:cNvSpPr txBox="1"/>
          <p:nvPr/>
        </p:nvSpPr>
        <p:spPr>
          <a:xfrm>
            <a:off x="304800" y="1524000"/>
            <a:ext cx="2514600" cy="3785652"/>
          </a:xfrm>
          <a:prstGeom prst="rect">
            <a:avLst/>
          </a:prstGeom>
          <a:noFill/>
        </p:spPr>
        <p:txBody>
          <a:bodyPr wrap="square" rtlCol="0">
            <a:spAutoFit/>
          </a:bodyPr>
          <a:lstStyle/>
          <a:p>
            <a:r>
              <a:rPr lang="en-US" sz="2400" b="1" dirty="0" smtClean="0">
                <a:solidFill>
                  <a:srgbClr val="C00000"/>
                </a:solidFill>
              </a:rPr>
              <a:t>“we </a:t>
            </a:r>
            <a:r>
              <a:rPr lang="en-US" sz="2400" b="1" dirty="0">
                <a:solidFill>
                  <a:srgbClr val="C00000"/>
                </a:solidFill>
              </a:rPr>
              <a:t>don’t think there is any downside to not having </a:t>
            </a:r>
            <a:r>
              <a:rPr lang="en-US" sz="2400" b="1" dirty="0" smtClean="0">
                <a:solidFill>
                  <a:srgbClr val="C00000"/>
                </a:solidFill>
              </a:rPr>
              <a:t>them [Van Allen belts]” </a:t>
            </a:r>
            <a:r>
              <a:rPr lang="en-US" sz="2400" dirty="0" smtClean="0"/>
              <a:t>says Dr. Jacob </a:t>
            </a:r>
            <a:r>
              <a:rPr lang="en-US" sz="2400" dirty="0" err="1" smtClean="0"/>
              <a:t>Bortnik</a:t>
            </a:r>
            <a:r>
              <a:rPr lang="en-US" sz="2400" dirty="0" smtClean="0"/>
              <a:t>, UCLA.</a:t>
            </a:r>
            <a:r>
              <a:rPr lang="en-US" sz="2400" b="1" dirty="0" smtClean="0"/>
              <a:t>  </a:t>
            </a:r>
            <a:r>
              <a:rPr lang="en-US" sz="2400" dirty="0" smtClean="0">
                <a:solidFill>
                  <a:srgbClr val="C00000"/>
                </a:solidFill>
              </a:rPr>
              <a:t>“</a:t>
            </a:r>
            <a:r>
              <a:rPr lang="en-US" sz="2400" b="1" dirty="0">
                <a:solidFill>
                  <a:srgbClr val="C00000"/>
                </a:solidFill>
              </a:rPr>
              <a:t>That’s the most any of us can really say at the moment</a:t>
            </a:r>
            <a:r>
              <a:rPr lang="en-US" sz="2400" dirty="0">
                <a:solidFill>
                  <a:srgbClr val="C00000"/>
                </a:solidFill>
              </a:rPr>
              <a:t>.”</a:t>
            </a:r>
          </a:p>
        </p:txBody>
      </p:sp>
    </p:spTree>
    <p:extLst>
      <p:ext uri="{BB962C8B-B14F-4D97-AF65-F5344CB8AC3E}">
        <p14:creationId xmlns:p14="http://schemas.microsoft.com/office/powerpoint/2010/main" val="801722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smtClean="0">
                <a:latin typeface="Source Sans Pro Black" pitchFamily="34" charset="0"/>
              </a:rPr>
              <a:t>Weather Warfare was banned October 5, 1978</a:t>
            </a:r>
          </a:p>
          <a:p>
            <a:pPr marL="0" indent="0" algn="ctr">
              <a:buNone/>
            </a:pPr>
            <a:r>
              <a:rPr lang="en-US" sz="9600" dirty="0" smtClean="0">
                <a:solidFill>
                  <a:srgbClr val="1982D1"/>
                </a:solidFill>
                <a:latin typeface="Impact" panose="020B0806030902050204" pitchFamily="34" charset="0"/>
              </a:rPr>
              <a:t>ENMOD</a:t>
            </a:r>
          </a:p>
          <a:p>
            <a:pPr marL="0" indent="0" algn="ctr">
              <a:buNone/>
            </a:pPr>
            <a:r>
              <a:rPr lang="en-US" sz="2800" b="1" dirty="0" smtClean="0">
                <a:solidFill>
                  <a:srgbClr val="1982D1"/>
                </a:solidFill>
                <a:latin typeface="Source Sans Pro Black" pitchFamily="34" charset="0"/>
              </a:rPr>
              <a:t>“Environmental </a:t>
            </a:r>
            <a:r>
              <a:rPr lang="en-US" sz="2800" b="1" dirty="0">
                <a:solidFill>
                  <a:srgbClr val="1982D1"/>
                </a:solidFill>
                <a:latin typeface="Source Sans Pro Black" pitchFamily="34" charset="0"/>
              </a:rPr>
              <a:t>Modification </a:t>
            </a:r>
            <a:r>
              <a:rPr lang="en-US" sz="2800" b="1" dirty="0" smtClean="0">
                <a:solidFill>
                  <a:srgbClr val="1982D1"/>
                </a:solidFill>
                <a:latin typeface="Source Sans Pro Black" pitchFamily="34" charset="0"/>
              </a:rPr>
              <a:t>Convention”</a:t>
            </a:r>
          </a:p>
          <a:p>
            <a:pPr marL="0" indent="0" algn="ctr">
              <a:buNone/>
            </a:pPr>
            <a:r>
              <a:rPr lang="en-US" sz="2800" b="1" dirty="0" smtClean="0">
                <a:latin typeface="Source Sans Pro Black" pitchFamily="34" charset="0"/>
              </a:rPr>
              <a:t>aka</a:t>
            </a:r>
          </a:p>
          <a:p>
            <a:pPr marL="0" indent="0" algn="ctr">
              <a:buNone/>
            </a:pPr>
            <a:r>
              <a:rPr lang="en-US" sz="2000" b="1" dirty="0">
                <a:latin typeface="Source Sans Pro Black" pitchFamily="34" charset="0"/>
              </a:rPr>
              <a:t>Convention on the Prohibition of Military or Any Other Hostile Use of Environmental Modification </a:t>
            </a:r>
            <a:r>
              <a:rPr lang="en-US" sz="2000" b="1" dirty="0" smtClean="0">
                <a:latin typeface="Source Sans Pro Black" pitchFamily="34" charset="0"/>
              </a:rPr>
              <a:t>Techniques</a:t>
            </a:r>
          </a:p>
          <a:p>
            <a:pPr marL="0" indent="0" algn="ctr">
              <a:buNone/>
            </a:pPr>
            <a:endParaRPr lang="en-US" sz="2000" dirty="0" smtClean="0">
              <a:latin typeface="Impact" panose="020B0806030902050204" pitchFamily="34" charset="0"/>
            </a:endParaRPr>
          </a:p>
          <a:p>
            <a:pPr marL="0" indent="0" algn="ctr">
              <a:buNone/>
            </a:pPr>
            <a:endParaRPr lang="en-US" dirty="0">
              <a:latin typeface="Impact" panose="020B0806030902050204" pitchFamily="34" charset="0"/>
            </a:endParaRPr>
          </a:p>
        </p:txBody>
      </p:sp>
    </p:spTree>
    <p:extLst>
      <p:ext uri="{BB962C8B-B14F-4D97-AF65-F5344CB8AC3E}">
        <p14:creationId xmlns:p14="http://schemas.microsoft.com/office/powerpoint/2010/main" val="4301585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2400"/>
            <a:ext cx="8806448" cy="6477000"/>
          </a:xfrm>
        </p:spPr>
      </p:pic>
    </p:spTree>
    <p:extLst>
      <p:ext uri="{BB962C8B-B14F-4D97-AF65-F5344CB8AC3E}">
        <p14:creationId xmlns:p14="http://schemas.microsoft.com/office/powerpoint/2010/main" val="4134840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normAutofit fontScale="90000"/>
          </a:bodyPr>
          <a:lstStyle/>
          <a:p>
            <a:r>
              <a:rPr lang="en-US" dirty="0" smtClean="0">
                <a:solidFill>
                  <a:srgbClr val="1982D1"/>
                </a:solidFill>
              </a:rPr>
              <a:t>Polar </a:t>
            </a:r>
            <a:r>
              <a:rPr lang="en-US" dirty="0" err="1" smtClean="0">
                <a:solidFill>
                  <a:srgbClr val="1982D1"/>
                </a:solidFill>
              </a:rPr>
              <a:t>Electrojet</a:t>
            </a:r>
            <a:r>
              <a:rPr lang="en-US" dirty="0" smtClean="0"/>
              <a:t> PEJ Heating</a:t>
            </a:r>
            <a:br>
              <a:rPr lang="en-US" dirty="0" smtClean="0"/>
            </a:br>
            <a:r>
              <a:rPr lang="en-US" dirty="0" smtClean="0"/>
              <a:t>E Region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371600"/>
            <a:ext cx="7809831" cy="5262740"/>
          </a:xfrm>
        </p:spPr>
      </p:pic>
    </p:spTree>
    <p:extLst>
      <p:ext uri="{BB962C8B-B14F-4D97-AF65-F5344CB8AC3E}">
        <p14:creationId xmlns:p14="http://schemas.microsoft.com/office/powerpoint/2010/main" val="1981509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 y="76200"/>
            <a:ext cx="8991600" cy="6555166"/>
          </a:xfrm>
        </p:spPr>
      </p:pic>
    </p:spTree>
    <p:extLst>
      <p:ext uri="{BB962C8B-B14F-4D97-AF65-F5344CB8AC3E}">
        <p14:creationId xmlns:p14="http://schemas.microsoft.com/office/powerpoint/2010/main" val="963795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rgbClr val="1982D1"/>
                </a:solidFill>
              </a:rPr>
              <a:t>Ionospheric Current Drive </a:t>
            </a:r>
            <a:r>
              <a:rPr lang="en-US" dirty="0" smtClean="0"/>
              <a:t>ICD Heating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838200"/>
            <a:ext cx="8004871" cy="5867400"/>
          </a:xfrm>
        </p:spPr>
      </p:pic>
    </p:spTree>
    <p:extLst>
      <p:ext uri="{BB962C8B-B14F-4D97-AF65-F5344CB8AC3E}">
        <p14:creationId xmlns:p14="http://schemas.microsoft.com/office/powerpoint/2010/main" val="2296685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52400"/>
            <a:ext cx="8750010" cy="6553200"/>
          </a:xfrm>
        </p:spPr>
      </p:pic>
    </p:spTree>
    <p:extLst>
      <p:ext uri="{BB962C8B-B14F-4D97-AF65-F5344CB8AC3E}">
        <p14:creationId xmlns:p14="http://schemas.microsoft.com/office/powerpoint/2010/main" val="12425386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448" y="0"/>
            <a:ext cx="8382000" cy="620268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607339"/>
            <a:ext cx="3461471" cy="2239775"/>
          </a:xfrm>
          <a:prstGeom prst="rect">
            <a:avLst/>
          </a:prstGeom>
        </p:spPr>
      </p:pic>
    </p:spTree>
    <p:extLst>
      <p:ext uri="{BB962C8B-B14F-4D97-AF65-F5344CB8AC3E}">
        <p14:creationId xmlns:p14="http://schemas.microsoft.com/office/powerpoint/2010/main" val="38594654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982D1"/>
                </a:solidFill>
              </a:rPr>
              <a:t>Project LUCY </a:t>
            </a:r>
            <a:r>
              <a:rPr lang="en-US" dirty="0" smtClean="0"/>
              <a:t>in the Sky with Diamonds</a:t>
            </a:r>
            <a:r>
              <a:rPr lang="en-US" sz="2200" dirty="0" smtClean="0"/>
              <a:t/>
            </a:r>
            <a:br>
              <a:rPr lang="en-US" sz="2200" dirty="0" smtClean="0"/>
            </a:br>
            <a:r>
              <a:rPr lang="en-US" sz="2200" dirty="0" smtClean="0"/>
              <a:t>“</a:t>
            </a:r>
            <a:r>
              <a:rPr lang="en-US" sz="2200" dirty="0" err="1" smtClean="0">
                <a:latin typeface="Source Sans Pro Black" pitchFamily="34" charset="0"/>
              </a:rPr>
              <a:t>noctilucent</a:t>
            </a:r>
            <a:r>
              <a:rPr lang="en-US" sz="2200" dirty="0" smtClean="0">
                <a:latin typeface="Source Sans Pro Black" pitchFamily="34" charset="0"/>
              </a:rPr>
              <a:t> </a:t>
            </a:r>
            <a:r>
              <a:rPr lang="en-US" sz="2200" dirty="0">
                <a:latin typeface="Source Sans Pro Black" pitchFamily="34" charset="0"/>
              </a:rPr>
              <a:t>clouds formed from the breakdown of methane in a circular zone above the HAARP </a:t>
            </a:r>
            <a:r>
              <a:rPr lang="en-US" sz="2200" dirty="0" smtClean="0">
                <a:latin typeface="Source Sans Pro Black" pitchFamily="34" charset="0"/>
              </a:rPr>
              <a:t>transmitter”</a:t>
            </a:r>
            <a:endParaRPr lang="en-US" sz="2200" dirty="0">
              <a:latin typeface="Source Sans Pro Black"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4742244" cy="3410568"/>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34410" y="1739355"/>
            <a:ext cx="4502808" cy="5118645"/>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22" y="4724400"/>
            <a:ext cx="4267200" cy="1933575"/>
          </a:xfrm>
          <a:prstGeom prst="rect">
            <a:avLst/>
          </a:prstGeom>
        </p:spPr>
      </p:pic>
    </p:spTree>
    <p:extLst>
      <p:ext uri="{BB962C8B-B14F-4D97-AF65-F5344CB8AC3E}">
        <p14:creationId xmlns:p14="http://schemas.microsoft.com/office/powerpoint/2010/main" val="2546310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smtClean="0"/>
              <a:t>GEOENGINEERING</a:t>
            </a:r>
            <a:endParaRPr lang="en-US" sz="7200" dirty="0"/>
          </a:p>
        </p:txBody>
      </p:sp>
      <p:sp>
        <p:nvSpPr>
          <p:cNvPr id="5" name="Subtitle 4"/>
          <p:cNvSpPr>
            <a:spLocks noGrp="1"/>
          </p:cNvSpPr>
          <p:nvPr>
            <p:ph type="subTitle" idx="1"/>
          </p:nvPr>
        </p:nvSpPr>
        <p:spPr>
          <a:xfrm>
            <a:off x="1371600" y="3429000"/>
            <a:ext cx="6400800" cy="2590800"/>
          </a:xfrm>
        </p:spPr>
        <p:txBody>
          <a:bodyPr>
            <a:noAutofit/>
          </a:bodyPr>
          <a:lstStyle/>
          <a:p>
            <a:r>
              <a:rPr lang="en-US" dirty="0" smtClean="0"/>
              <a:t>AKA</a:t>
            </a:r>
          </a:p>
          <a:p>
            <a:r>
              <a:rPr lang="en-US" b="1" dirty="0" smtClean="0">
                <a:solidFill>
                  <a:srgbClr val="1982D1"/>
                </a:solidFill>
              </a:rPr>
              <a:t>CLIMATE ENGINEERING</a:t>
            </a:r>
          </a:p>
          <a:p>
            <a:r>
              <a:rPr lang="en-US" dirty="0" smtClean="0"/>
              <a:t>AKA</a:t>
            </a:r>
            <a:endParaRPr lang="en-US" b="1" dirty="0" smtClean="0">
              <a:solidFill>
                <a:srgbClr val="1982D1"/>
              </a:solidFill>
            </a:endParaRPr>
          </a:p>
          <a:p>
            <a:r>
              <a:rPr lang="en-US" b="1" dirty="0" smtClean="0">
                <a:solidFill>
                  <a:srgbClr val="1982D1"/>
                </a:solidFill>
              </a:rPr>
              <a:t>CLIMATE INTERVENTION</a:t>
            </a:r>
            <a:endParaRPr lang="en-US" b="1" dirty="0">
              <a:solidFill>
                <a:srgbClr val="1982D1"/>
              </a:solidFill>
            </a:endParaRPr>
          </a:p>
        </p:txBody>
      </p:sp>
    </p:spTree>
    <p:extLst>
      <p:ext uri="{BB962C8B-B14F-4D97-AF65-F5344CB8AC3E}">
        <p14:creationId xmlns:p14="http://schemas.microsoft.com/office/powerpoint/2010/main" val="10070569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solidFill>
                  <a:srgbClr val="1982D1"/>
                </a:solidFill>
              </a:rPr>
              <a:t>Terminology</a:t>
            </a:r>
            <a:endParaRPr lang="en-US" dirty="0">
              <a:solidFill>
                <a:srgbClr val="1982D1"/>
              </a:solidFill>
            </a:endParaRPr>
          </a:p>
        </p:txBody>
      </p:sp>
      <p:sp>
        <p:nvSpPr>
          <p:cNvPr id="3" name="Content Placeholder 2"/>
          <p:cNvSpPr>
            <a:spLocks noGrp="1"/>
          </p:cNvSpPr>
          <p:nvPr>
            <p:ph idx="1"/>
          </p:nvPr>
        </p:nvSpPr>
        <p:spPr>
          <a:xfrm>
            <a:off x="457200" y="914400"/>
            <a:ext cx="8229600" cy="2209800"/>
          </a:xfrm>
        </p:spPr>
        <p:txBody>
          <a:bodyPr>
            <a:noAutofit/>
          </a:bodyPr>
          <a:lstStyle/>
          <a:p>
            <a:pPr marL="0" indent="0" algn="ctr">
              <a:buNone/>
            </a:pPr>
            <a:r>
              <a:rPr lang="en-US" sz="2400" dirty="0" smtClean="0">
                <a:latin typeface="Source Sans Pro Black" pitchFamily="34" charset="0"/>
              </a:rPr>
              <a:t>Solar Radiation Management (SRM)</a:t>
            </a:r>
          </a:p>
          <a:p>
            <a:pPr marL="0" indent="0" algn="ctr">
              <a:buNone/>
            </a:pPr>
            <a:r>
              <a:rPr lang="en-US" sz="2400" dirty="0" smtClean="0">
                <a:latin typeface="Source Sans Pro Black" pitchFamily="34" charset="0"/>
              </a:rPr>
              <a:t>Stratospheric Aerosol Injection (SAI)</a:t>
            </a:r>
          </a:p>
          <a:p>
            <a:pPr marL="0" indent="0" algn="ctr">
              <a:buNone/>
            </a:pPr>
            <a:r>
              <a:rPr lang="en-US" sz="2400" dirty="0" smtClean="0">
                <a:latin typeface="Source Sans Pro Black" pitchFamily="34" charset="0"/>
              </a:rPr>
              <a:t>Marine Cloud Brightening (MCB)</a:t>
            </a:r>
          </a:p>
          <a:p>
            <a:pPr marL="0" indent="0" algn="ctr">
              <a:buNone/>
            </a:pPr>
            <a:r>
              <a:rPr lang="en-US" sz="2400" dirty="0">
                <a:latin typeface="Source Sans Pro Black" pitchFamily="34" charset="0"/>
              </a:rPr>
              <a:t>Thermal Radiation Management (TRM)</a:t>
            </a:r>
            <a:endParaRPr lang="en-US" sz="2400" dirty="0" smtClean="0">
              <a:latin typeface="Source Sans Pro Black" pitchFamily="34" charset="0"/>
            </a:endParaRPr>
          </a:p>
          <a:p>
            <a:pPr marL="0" indent="0" algn="ctr">
              <a:buNone/>
            </a:pPr>
            <a:r>
              <a:rPr lang="en-US" sz="2400" dirty="0" smtClean="0">
                <a:latin typeface="Source Sans Pro Black" pitchFamily="34" charset="0"/>
              </a:rPr>
              <a:t>Short Wave Climate Engineering (SWCE)</a:t>
            </a:r>
          </a:p>
          <a:p>
            <a:pPr marL="0" indent="0" algn="ctr">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303104"/>
            <a:ext cx="5791200" cy="3260697"/>
          </a:xfrm>
          <a:prstGeom prst="rect">
            <a:avLst/>
          </a:prstGeom>
        </p:spPr>
      </p:pic>
    </p:spTree>
    <p:extLst>
      <p:ext uri="{BB962C8B-B14F-4D97-AF65-F5344CB8AC3E}">
        <p14:creationId xmlns:p14="http://schemas.microsoft.com/office/powerpoint/2010/main" val="25476562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solidFill>
                  <a:srgbClr val="1982D1"/>
                </a:solidFill>
              </a:rPr>
              <a:t>Terminology </a:t>
            </a:r>
            <a:r>
              <a:rPr lang="en-US" dirty="0" smtClean="0"/>
              <a:t>– Google Scholar Results</a:t>
            </a:r>
            <a:endParaRPr lang="en-US" dirty="0"/>
          </a:p>
        </p:txBody>
      </p:sp>
      <p:sp>
        <p:nvSpPr>
          <p:cNvPr id="3" name="Content Placeholder 2"/>
          <p:cNvSpPr>
            <a:spLocks noGrp="1"/>
          </p:cNvSpPr>
          <p:nvPr>
            <p:ph idx="1"/>
          </p:nvPr>
        </p:nvSpPr>
        <p:spPr>
          <a:xfrm>
            <a:off x="457200" y="1066800"/>
            <a:ext cx="8229600" cy="5410200"/>
          </a:xfrm>
        </p:spPr>
        <p:txBody>
          <a:bodyPr>
            <a:noAutofit/>
          </a:bodyPr>
          <a:lstStyle/>
          <a:p>
            <a:r>
              <a:rPr lang="en-US" sz="2400" dirty="0"/>
              <a:t>geoengineering [</a:t>
            </a:r>
            <a:r>
              <a:rPr lang="en-US" sz="2400" dirty="0">
                <a:hlinkClick r:id="rId3" tooltip="https://scholar.google.com/scholar?q=geoengineering"/>
              </a:rPr>
              <a:t>25,200 results</a:t>
            </a:r>
            <a:r>
              <a:rPr lang="en-US" sz="2400" dirty="0"/>
              <a:t>] </a:t>
            </a:r>
            <a:endParaRPr lang="en-US" sz="2400" dirty="0" smtClean="0"/>
          </a:p>
          <a:p>
            <a:r>
              <a:rPr lang="en-US" sz="2400" dirty="0" smtClean="0"/>
              <a:t>weather </a:t>
            </a:r>
            <a:r>
              <a:rPr lang="en-US" sz="2400" dirty="0"/>
              <a:t>modification [</a:t>
            </a:r>
            <a:r>
              <a:rPr lang="en-US" sz="2400" dirty="0">
                <a:hlinkClick r:id="rId4" tooltip="https://scholar.google.com/scholar?q=&quot;weather+modification&quot;"/>
              </a:rPr>
              <a:t>20,900 results</a:t>
            </a:r>
            <a:r>
              <a:rPr lang="en-US" sz="2400" dirty="0"/>
              <a:t>] </a:t>
            </a:r>
            <a:endParaRPr lang="en-US" sz="2400" dirty="0" smtClean="0"/>
          </a:p>
          <a:p>
            <a:r>
              <a:rPr lang="en-US" sz="2400" dirty="0" smtClean="0"/>
              <a:t>weather </a:t>
            </a:r>
            <a:r>
              <a:rPr lang="en-US" sz="2400" dirty="0"/>
              <a:t>control [</a:t>
            </a:r>
            <a:r>
              <a:rPr lang="en-US" sz="2400" dirty="0">
                <a:hlinkClick r:id="rId5" tooltip="https://scholar.google.com/scholar?q=&quot;weather+control&quot;"/>
              </a:rPr>
              <a:t>4,130 results</a:t>
            </a:r>
            <a:r>
              <a:rPr lang="en-US" sz="2400" dirty="0"/>
              <a:t>] </a:t>
            </a:r>
            <a:endParaRPr lang="en-US" sz="2400" dirty="0" smtClean="0"/>
          </a:p>
          <a:p>
            <a:r>
              <a:rPr lang="en-US" sz="2400" dirty="0" smtClean="0"/>
              <a:t>climate </a:t>
            </a:r>
            <a:r>
              <a:rPr lang="en-US" sz="2400" dirty="0"/>
              <a:t>modification [</a:t>
            </a:r>
            <a:r>
              <a:rPr lang="en-US" sz="2400" dirty="0">
                <a:hlinkClick r:id="rId6" tooltip="https://scholar.google.com/scholar?q=&quot;climate+modification&quot;"/>
              </a:rPr>
              <a:t>5,310 results</a:t>
            </a:r>
            <a:r>
              <a:rPr lang="en-US" sz="2400" dirty="0"/>
              <a:t>] </a:t>
            </a:r>
            <a:endParaRPr lang="en-US" sz="2400" dirty="0" smtClean="0"/>
          </a:p>
          <a:p>
            <a:r>
              <a:rPr lang="en-US" sz="2400" dirty="0" smtClean="0"/>
              <a:t>climate </a:t>
            </a:r>
            <a:r>
              <a:rPr lang="en-US" sz="2400" dirty="0"/>
              <a:t>engineering  [</a:t>
            </a:r>
            <a:r>
              <a:rPr lang="en-US" sz="2400" dirty="0">
                <a:hlinkClick r:id="rId7" tooltip="https://scholar.google.com/scholar?hl=en&amp;q=%22climate+engineering%22"/>
              </a:rPr>
              <a:t>2,460 results</a:t>
            </a:r>
            <a:r>
              <a:rPr lang="en-US" sz="2400" dirty="0"/>
              <a:t>] </a:t>
            </a:r>
            <a:endParaRPr lang="en-US" sz="2400" dirty="0" smtClean="0"/>
          </a:p>
          <a:p>
            <a:r>
              <a:rPr lang="en-US" sz="2400" dirty="0" smtClean="0"/>
              <a:t>climate </a:t>
            </a:r>
            <a:r>
              <a:rPr lang="en-US" sz="2400" dirty="0"/>
              <a:t>intervention [</a:t>
            </a:r>
            <a:r>
              <a:rPr lang="en-US" sz="2400" dirty="0">
                <a:hlinkClick r:id="rId8" tooltip="https://scholar.google.com/scholar?q=&quot;climate+intervention&quot;+albedo"/>
              </a:rPr>
              <a:t>119 results</a:t>
            </a:r>
            <a:r>
              <a:rPr lang="en-US" sz="2400" dirty="0"/>
              <a:t>] </a:t>
            </a:r>
            <a:endParaRPr lang="en-US" sz="2400" dirty="0" smtClean="0"/>
          </a:p>
          <a:p>
            <a:r>
              <a:rPr lang="en-US" sz="2400" dirty="0" smtClean="0"/>
              <a:t>ecological </a:t>
            </a:r>
            <a:r>
              <a:rPr lang="en-US" sz="2400" dirty="0"/>
              <a:t>alteration [</a:t>
            </a:r>
            <a:r>
              <a:rPr lang="en-US" sz="2400" dirty="0">
                <a:hlinkClick r:id="rId9" tooltip="https://scholar.google.com/scholar?q=%22ecological+alteration%22"/>
              </a:rPr>
              <a:t>366 results</a:t>
            </a:r>
            <a:r>
              <a:rPr lang="en-US" sz="2400" dirty="0"/>
              <a:t>] </a:t>
            </a:r>
            <a:endParaRPr lang="en-US" sz="2400" dirty="0" smtClean="0"/>
          </a:p>
          <a:p>
            <a:r>
              <a:rPr lang="en-US" sz="2400" dirty="0" smtClean="0"/>
              <a:t>albedo </a:t>
            </a:r>
            <a:r>
              <a:rPr lang="en-US" sz="2400" dirty="0"/>
              <a:t>modification [</a:t>
            </a:r>
            <a:r>
              <a:rPr lang="en-US" sz="2400" dirty="0">
                <a:hlinkClick r:id="rId10" tooltip="https://scholar.google.com/scholar?q=&quot;albedo+modification&quot;"/>
              </a:rPr>
              <a:t>531 results</a:t>
            </a:r>
            <a:r>
              <a:rPr lang="en-US" sz="2400" dirty="0"/>
              <a:t>] </a:t>
            </a:r>
            <a:endParaRPr lang="en-US" sz="2400" dirty="0" smtClean="0"/>
          </a:p>
          <a:p>
            <a:r>
              <a:rPr lang="en-US" sz="2400" dirty="0" smtClean="0"/>
              <a:t>albedo </a:t>
            </a:r>
            <a:r>
              <a:rPr lang="en-US" sz="2400" dirty="0"/>
              <a:t>enhancement [</a:t>
            </a:r>
            <a:r>
              <a:rPr lang="en-US" sz="2400" dirty="0">
                <a:hlinkClick r:id="rId11" tooltip="https://scholar.google.com/scholar?q=&quot;albedo+enhancement&quot;"/>
              </a:rPr>
              <a:t>1,580 results</a:t>
            </a:r>
            <a:r>
              <a:rPr lang="en-US" sz="2400" dirty="0"/>
              <a:t>] </a:t>
            </a:r>
            <a:endParaRPr lang="en-US" sz="2400" dirty="0" smtClean="0"/>
          </a:p>
          <a:p>
            <a:r>
              <a:rPr lang="en-US" sz="2400" dirty="0" smtClean="0"/>
              <a:t>solar </a:t>
            </a:r>
            <a:r>
              <a:rPr lang="en-US" sz="2400" dirty="0"/>
              <a:t>radiation management [</a:t>
            </a:r>
            <a:r>
              <a:rPr lang="en-US" sz="2400" dirty="0">
                <a:hlinkClick r:id="rId12" tooltip="https://scholar.google.com/scholar?q=&quot;solar+radiation+management&quot;"/>
              </a:rPr>
              <a:t>1,470 results</a:t>
            </a:r>
            <a:r>
              <a:rPr lang="en-US" sz="2400" dirty="0"/>
              <a:t>] </a:t>
            </a:r>
            <a:endParaRPr lang="en-US" sz="2400" dirty="0" smtClean="0"/>
          </a:p>
          <a:p>
            <a:r>
              <a:rPr lang="en-US" sz="2400" dirty="0" smtClean="0"/>
              <a:t>stratospheric </a:t>
            </a:r>
            <a:r>
              <a:rPr lang="en-US" sz="2400" dirty="0"/>
              <a:t>aerosol injection (SAI) [</a:t>
            </a:r>
            <a:r>
              <a:rPr lang="en-US" sz="2400" dirty="0">
                <a:hlinkClick r:id="rId13" tooltip="https://scholar.google.com/scholar?q=&quot;stratospheric+aerosol+injection&quot;"/>
              </a:rPr>
              <a:t>173 results</a:t>
            </a:r>
            <a:r>
              <a:rPr lang="en-US" sz="2400" dirty="0"/>
              <a:t>] </a:t>
            </a:r>
            <a:endParaRPr lang="en-US" sz="2400" dirty="0" smtClean="0"/>
          </a:p>
          <a:p>
            <a:r>
              <a:rPr lang="en-US" sz="2400" dirty="0" smtClean="0"/>
              <a:t>stratospheric </a:t>
            </a:r>
            <a:r>
              <a:rPr lang="en-US" sz="2400" dirty="0"/>
              <a:t>aerosol geoengineering (SAG) [</a:t>
            </a:r>
            <a:r>
              <a:rPr lang="en-US" sz="2400" dirty="0">
                <a:hlinkClick r:id="rId14" tooltip="https://scholar.google.com/scholar?q=&quot;stratospheric+aerosol+geoengineering&quot;"/>
              </a:rPr>
              <a:t>84 results</a:t>
            </a:r>
            <a:r>
              <a:rPr lang="en-US" sz="2400" dirty="0"/>
              <a:t>]</a:t>
            </a:r>
          </a:p>
        </p:txBody>
      </p:sp>
    </p:spTree>
    <p:extLst>
      <p:ext uri="{BB962C8B-B14F-4D97-AF65-F5344CB8AC3E}">
        <p14:creationId xmlns:p14="http://schemas.microsoft.com/office/powerpoint/2010/main" val="2513585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152400"/>
            <a:ext cx="6705600" cy="793750"/>
          </a:xfrm>
        </p:spPr>
        <p:txBody>
          <a:bodyPr>
            <a:normAutofit fontScale="90000"/>
          </a:bodyPr>
          <a:lstStyle/>
          <a:p>
            <a:pPr algn="ctr"/>
            <a:r>
              <a:rPr lang="en-US" sz="3600" dirty="0" smtClean="0">
                <a:solidFill>
                  <a:srgbClr val="1982D1"/>
                </a:solidFill>
              </a:rPr>
              <a:t>Charles Mallory Hatfield </a:t>
            </a:r>
            <a:r>
              <a:rPr lang="en-US" sz="3600" dirty="0" smtClean="0"/>
              <a:t>– </a:t>
            </a:r>
            <a:r>
              <a:rPr lang="en-US" sz="3600" dirty="0"/>
              <a:t>1915-1916</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990600"/>
            <a:ext cx="4114800" cy="4999482"/>
          </a:xfrm>
        </p:spPr>
      </p:pic>
      <p:sp>
        <p:nvSpPr>
          <p:cNvPr id="9" name="Text Placeholder 8"/>
          <p:cNvSpPr>
            <a:spLocks noGrp="1"/>
          </p:cNvSpPr>
          <p:nvPr>
            <p:ph type="body" sz="half" idx="2"/>
          </p:nvPr>
        </p:nvSpPr>
        <p:spPr>
          <a:xfrm>
            <a:off x="228600" y="2438400"/>
            <a:ext cx="4267200" cy="2374900"/>
          </a:xfrm>
        </p:spPr>
        <p:txBody>
          <a:bodyPr>
            <a:normAutofit lnSpcReduction="10000"/>
          </a:bodyPr>
          <a:lstStyle/>
          <a:p>
            <a:r>
              <a:rPr lang="en-US" sz="2800" dirty="0" smtClean="0">
                <a:solidFill>
                  <a:srgbClr val="1982D1"/>
                </a:solidFill>
                <a:latin typeface="Source Sans Pro Black" pitchFamily="34" charset="0"/>
              </a:rPr>
              <a:t>The Moisture Accelerator</a:t>
            </a:r>
          </a:p>
          <a:p>
            <a:r>
              <a:rPr lang="en-US" sz="2400" dirty="0" smtClean="0">
                <a:latin typeface="Source Sans Pro Black" pitchFamily="34" charset="0"/>
              </a:rPr>
              <a:t>Created </a:t>
            </a:r>
            <a:r>
              <a:rPr lang="en-US" sz="2400" dirty="0">
                <a:latin typeface="Source Sans Pro Black" pitchFamily="34" charset="0"/>
              </a:rPr>
              <a:t>a secret mixture of 23 chemicals in large galvanized evaporating tanks that, he claimed, attracted </a:t>
            </a:r>
            <a:r>
              <a:rPr lang="en-US" sz="2400" dirty="0" smtClean="0">
                <a:latin typeface="Source Sans Pro Black" pitchFamily="34" charset="0"/>
              </a:rPr>
              <a:t>rain</a:t>
            </a:r>
            <a:r>
              <a:rPr lang="en-US" sz="2000" dirty="0"/>
              <a:t>.</a:t>
            </a:r>
            <a:endParaRPr lang="en-US" sz="2000" dirty="0" smtClean="0"/>
          </a:p>
          <a:p>
            <a:endParaRPr lang="en-US" sz="2800" dirty="0"/>
          </a:p>
        </p:txBody>
      </p:sp>
    </p:spTree>
    <p:extLst>
      <p:ext uri="{BB962C8B-B14F-4D97-AF65-F5344CB8AC3E}">
        <p14:creationId xmlns:p14="http://schemas.microsoft.com/office/powerpoint/2010/main" val="28046409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26" y="152400"/>
            <a:ext cx="8229600" cy="731838"/>
          </a:xfrm>
        </p:spPr>
        <p:txBody>
          <a:bodyPr>
            <a:normAutofit/>
          </a:bodyPr>
          <a:lstStyle/>
          <a:p>
            <a:r>
              <a:rPr lang="en-US" sz="3600" dirty="0" smtClean="0"/>
              <a:t>Can </a:t>
            </a:r>
            <a:r>
              <a:rPr lang="en-US" sz="3600" dirty="0" smtClean="0">
                <a:solidFill>
                  <a:srgbClr val="C00000"/>
                </a:solidFill>
              </a:rPr>
              <a:t>Dr. Evil </a:t>
            </a:r>
            <a:r>
              <a:rPr lang="en-US" sz="3600" dirty="0" smtClean="0"/>
              <a:t>Save Us From Global Warming?</a:t>
            </a:r>
            <a:endParaRPr lang="en-US" sz="36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044" y="1295399"/>
            <a:ext cx="4499282" cy="4876801"/>
          </a:xfr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821" y="1006932"/>
            <a:ext cx="2355092" cy="2552699"/>
          </a:xfrm>
          <a:prstGeom prst="rect">
            <a:avLst/>
          </a:prstGeom>
        </p:spPr>
      </p:pic>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370" y="1006932"/>
            <a:ext cx="2249639" cy="24383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733800"/>
            <a:ext cx="4539342" cy="2638493"/>
          </a:xfrm>
          <a:prstGeom prst="rect">
            <a:avLst/>
          </a:prstGeom>
        </p:spPr>
      </p:pic>
    </p:spTree>
    <p:extLst>
      <p:ext uri="{BB962C8B-B14F-4D97-AF65-F5344CB8AC3E}">
        <p14:creationId xmlns:p14="http://schemas.microsoft.com/office/powerpoint/2010/main" val="25090681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solidFill>
                  <a:srgbClr val="1982D1"/>
                </a:solidFill>
              </a:rPr>
              <a:t>Geoengineering SRM </a:t>
            </a:r>
            <a:r>
              <a:rPr lang="en-US" dirty="0" smtClean="0"/>
              <a:t>Funding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91228"/>
            <a:ext cx="9156700" cy="5766772"/>
          </a:xfrm>
        </p:spPr>
      </p:pic>
    </p:spTree>
    <p:extLst>
      <p:ext uri="{BB962C8B-B14F-4D97-AF65-F5344CB8AC3E}">
        <p14:creationId xmlns:p14="http://schemas.microsoft.com/office/powerpoint/2010/main" val="33882282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46" y="33130"/>
            <a:ext cx="8229600" cy="609600"/>
          </a:xfrm>
        </p:spPr>
        <p:txBody>
          <a:bodyPr>
            <a:normAutofit fontScale="90000"/>
          </a:bodyPr>
          <a:lstStyle/>
          <a:p>
            <a:r>
              <a:rPr lang="en-US" dirty="0" smtClean="0">
                <a:solidFill>
                  <a:srgbClr val="1982D1"/>
                </a:solidFill>
              </a:rPr>
              <a:t>Geoengineering SRM </a:t>
            </a:r>
            <a:r>
              <a:rPr lang="en-US" dirty="0" smtClean="0"/>
              <a:t>Lobbyists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95057" y="1047693"/>
            <a:ext cx="2119977" cy="2429933"/>
          </a:xfr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602" y="1047690"/>
            <a:ext cx="2119977" cy="2429933"/>
          </a:xfrm>
          <a:prstGeom prst="rect">
            <a:avLst/>
          </a:prstGeom>
        </p:spPr>
      </p:pic>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0" y="1033580"/>
            <a:ext cx="2119978" cy="2429933"/>
          </a:xfrm>
          <a:prstGeom prst="rect">
            <a:avLst/>
          </a:prstGeom>
        </p:spPr>
      </p:pic>
      <p:pic>
        <p:nvPicPr>
          <p:cNvPr id="8"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590" y="1047691"/>
            <a:ext cx="2119977" cy="2429933"/>
          </a:xfrm>
          <a:prstGeom prst="rect">
            <a:avLst/>
          </a:prstGeom>
        </p:spPr>
      </p:pic>
      <p:sp>
        <p:nvSpPr>
          <p:cNvPr id="9" name="TextBox 8"/>
          <p:cNvSpPr txBox="1"/>
          <p:nvPr/>
        </p:nvSpPr>
        <p:spPr>
          <a:xfrm>
            <a:off x="70772" y="623531"/>
            <a:ext cx="2119978" cy="400110"/>
          </a:xfrm>
          <a:prstGeom prst="rect">
            <a:avLst/>
          </a:prstGeom>
          <a:noFill/>
        </p:spPr>
        <p:txBody>
          <a:bodyPr wrap="square" rtlCol="0">
            <a:spAutoFit/>
          </a:bodyPr>
          <a:lstStyle/>
          <a:p>
            <a:pPr algn="ctr"/>
            <a:r>
              <a:rPr lang="en-US" sz="2000" dirty="0" smtClean="0">
                <a:latin typeface="Source Sans Pro Black" pitchFamily="34" charset="0"/>
              </a:rPr>
              <a:t>Ken </a:t>
            </a:r>
            <a:r>
              <a:rPr lang="en-US" sz="2000" dirty="0" err="1" smtClean="0">
                <a:latin typeface="Source Sans Pro Black" pitchFamily="34" charset="0"/>
              </a:rPr>
              <a:t>Caldeira</a:t>
            </a:r>
            <a:endParaRPr lang="en-US" sz="2000" dirty="0">
              <a:latin typeface="Source Sans Pro Black" pitchFamily="34" charset="0"/>
            </a:endParaRPr>
          </a:p>
        </p:txBody>
      </p:sp>
      <p:sp>
        <p:nvSpPr>
          <p:cNvPr id="10" name="TextBox 9"/>
          <p:cNvSpPr txBox="1"/>
          <p:nvPr/>
        </p:nvSpPr>
        <p:spPr>
          <a:xfrm>
            <a:off x="2356772" y="633470"/>
            <a:ext cx="2119978" cy="400110"/>
          </a:xfrm>
          <a:prstGeom prst="rect">
            <a:avLst/>
          </a:prstGeom>
          <a:noFill/>
        </p:spPr>
        <p:txBody>
          <a:bodyPr wrap="square" rtlCol="0">
            <a:spAutoFit/>
          </a:bodyPr>
          <a:lstStyle/>
          <a:p>
            <a:pPr algn="ctr"/>
            <a:r>
              <a:rPr lang="en-US" sz="2000" dirty="0" smtClean="0">
                <a:latin typeface="Source Sans Pro Black" pitchFamily="34" charset="0"/>
              </a:rPr>
              <a:t>Alan </a:t>
            </a:r>
            <a:r>
              <a:rPr lang="en-US" sz="2000" dirty="0" err="1" smtClean="0">
                <a:latin typeface="Source Sans Pro Black" pitchFamily="34" charset="0"/>
              </a:rPr>
              <a:t>Robock</a:t>
            </a:r>
            <a:endParaRPr lang="en-US" sz="2000" dirty="0">
              <a:latin typeface="Source Sans Pro Black" pitchFamily="34" charset="0"/>
            </a:endParaRPr>
          </a:p>
        </p:txBody>
      </p:sp>
      <p:sp>
        <p:nvSpPr>
          <p:cNvPr id="11" name="TextBox 10"/>
          <p:cNvSpPr txBox="1"/>
          <p:nvPr/>
        </p:nvSpPr>
        <p:spPr>
          <a:xfrm>
            <a:off x="4642771" y="633470"/>
            <a:ext cx="2119978" cy="400110"/>
          </a:xfrm>
          <a:prstGeom prst="rect">
            <a:avLst/>
          </a:prstGeom>
          <a:noFill/>
        </p:spPr>
        <p:txBody>
          <a:bodyPr wrap="square" rtlCol="0">
            <a:spAutoFit/>
          </a:bodyPr>
          <a:lstStyle/>
          <a:p>
            <a:pPr algn="ctr"/>
            <a:r>
              <a:rPr lang="en-US" sz="2000" dirty="0" smtClean="0">
                <a:latin typeface="Source Sans Pro Black" pitchFamily="34" charset="0"/>
              </a:rPr>
              <a:t>Ben </a:t>
            </a:r>
            <a:r>
              <a:rPr lang="en-US" sz="2000" dirty="0" err="1" smtClean="0">
                <a:latin typeface="Source Sans Pro Black" pitchFamily="34" charset="0"/>
              </a:rPr>
              <a:t>Kravitz</a:t>
            </a:r>
            <a:endParaRPr lang="en-US" sz="2000" dirty="0">
              <a:latin typeface="Source Sans Pro Black" pitchFamily="34" charset="0"/>
            </a:endParaRPr>
          </a:p>
        </p:txBody>
      </p:sp>
      <p:sp>
        <p:nvSpPr>
          <p:cNvPr id="12" name="TextBox 11"/>
          <p:cNvSpPr txBox="1"/>
          <p:nvPr/>
        </p:nvSpPr>
        <p:spPr>
          <a:xfrm>
            <a:off x="6900601" y="623531"/>
            <a:ext cx="2119978" cy="400110"/>
          </a:xfrm>
          <a:prstGeom prst="rect">
            <a:avLst/>
          </a:prstGeom>
          <a:noFill/>
        </p:spPr>
        <p:txBody>
          <a:bodyPr wrap="square" rtlCol="0">
            <a:spAutoFit/>
          </a:bodyPr>
          <a:lstStyle/>
          <a:p>
            <a:pPr algn="ctr"/>
            <a:r>
              <a:rPr lang="en-US" sz="2000" dirty="0" smtClean="0">
                <a:latin typeface="Source Sans Pro Black" pitchFamily="34" charset="0"/>
              </a:rPr>
              <a:t>David Keith</a:t>
            </a:r>
            <a:endParaRPr lang="en-US" sz="2000" dirty="0">
              <a:latin typeface="Source Sans Pro Black" pitchFamily="34"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90" y="3181350"/>
            <a:ext cx="8953500" cy="3676650"/>
          </a:xfrm>
          <a:prstGeom prst="rect">
            <a:avLst/>
          </a:prstGeom>
        </p:spPr>
      </p:pic>
    </p:spTree>
    <p:extLst>
      <p:ext uri="{BB962C8B-B14F-4D97-AF65-F5344CB8AC3E}">
        <p14:creationId xmlns:p14="http://schemas.microsoft.com/office/powerpoint/2010/main" val="3562614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solidFill>
                  <a:srgbClr val="1982D1"/>
                </a:solidFill>
              </a:rPr>
              <a:t>Geoengineering SRM </a:t>
            </a:r>
            <a:r>
              <a:rPr lang="en-US" dirty="0"/>
              <a:t>Projects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450035"/>
            <a:ext cx="7010400" cy="3880757"/>
          </a:xfrm>
        </p:spPr>
      </p:pic>
      <p:sp>
        <p:nvSpPr>
          <p:cNvPr id="5" name="Title 1"/>
          <p:cNvSpPr txBox="1">
            <a:spLocks/>
          </p:cNvSpPr>
          <p:nvPr/>
        </p:nvSpPr>
        <p:spPr>
          <a:xfrm>
            <a:off x="533400" y="5943600"/>
            <a:ext cx="8229600" cy="731838"/>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smtClean="0">
                <a:solidFill>
                  <a:srgbClr val="1982D1"/>
                </a:solidFill>
              </a:rPr>
              <a:t>The Silver Lining Project </a:t>
            </a:r>
            <a:r>
              <a:rPr lang="en-US" dirty="0" smtClean="0"/>
              <a:t>- Marine Cloud Brightening</a:t>
            </a:r>
            <a:endParaRPr lang="en-US" dirty="0"/>
          </a:p>
        </p:txBody>
      </p:sp>
    </p:spTree>
    <p:extLst>
      <p:ext uri="{BB962C8B-B14F-4D97-AF65-F5344CB8AC3E}">
        <p14:creationId xmlns:p14="http://schemas.microsoft.com/office/powerpoint/2010/main" val="27451379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solidFill>
                  <a:srgbClr val="1982D1"/>
                </a:solidFill>
              </a:rPr>
              <a:t>Geoengineering SRM </a:t>
            </a:r>
            <a:r>
              <a:rPr lang="en-US" dirty="0" smtClean="0"/>
              <a:t>Projects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5753" y="990600"/>
            <a:ext cx="6075747" cy="4724399"/>
          </a:xfrm>
        </p:spPr>
      </p:pic>
      <p:sp>
        <p:nvSpPr>
          <p:cNvPr id="5" name="Title 1"/>
          <p:cNvSpPr txBox="1">
            <a:spLocks/>
          </p:cNvSpPr>
          <p:nvPr/>
        </p:nvSpPr>
        <p:spPr>
          <a:xfrm>
            <a:off x="533400" y="5943600"/>
            <a:ext cx="8229600" cy="731838"/>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a:t>The </a:t>
            </a:r>
            <a:r>
              <a:rPr lang="en-US" dirty="0" err="1"/>
              <a:t>Stratoshield</a:t>
            </a:r>
            <a:r>
              <a:rPr lang="en-US" dirty="0"/>
              <a:t> </a:t>
            </a:r>
            <a:r>
              <a:rPr lang="en-US" dirty="0">
                <a:solidFill>
                  <a:srgbClr val="1982D1"/>
                </a:solidFill>
              </a:rPr>
              <a:t>"Hose to the Sky"</a:t>
            </a:r>
          </a:p>
        </p:txBody>
      </p:sp>
    </p:spTree>
    <p:extLst>
      <p:ext uri="{BB962C8B-B14F-4D97-AF65-F5344CB8AC3E}">
        <p14:creationId xmlns:p14="http://schemas.microsoft.com/office/powerpoint/2010/main" val="29896576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31838"/>
          </a:xfrm>
        </p:spPr>
        <p:txBody>
          <a:bodyPr>
            <a:normAutofit fontScale="90000"/>
          </a:bodyPr>
          <a:lstStyle/>
          <a:p>
            <a:r>
              <a:rPr lang="en-US" dirty="0" smtClean="0">
                <a:solidFill>
                  <a:srgbClr val="1982D1"/>
                </a:solidFill>
              </a:rPr>
              <a:t>Geoengineering SRM </a:t>
            </a:r>
            <a:r>
              <a:rPr lang="en-US" dirty="0" smtClean="0"/>
              <a:t>Projects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840183"/>
            <a:ext cx="6934199" cy="5122639"/>
          </a:xfrm>
        </p:spPr>
      </p:pic>
      <p:sp>
        <p:nvSpPr>
          <p:cNvPr id="5" name="Title 1"/>
          <p:cNvSpPr txBox="1">
            <a:spLocks/>
          </p:cNvSpPr>
          <p:nvPr/>
        </p:nvSpPr>
        <p:spPr>
          <a:xfrm>
            <a:off x="0" y="5943600"/>
            <a:ext cx="9144000" cy="731838"/>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a:solidFill>
                  <a:srgbClr val="1982D1"/>
                </a:solidFill>
              </a:rPr>
              <a:t>Stratospheric Particle Injection for Climate Engineering </a:t>
            </a:r>
            <a:r>
              <a:rPr lang="en-US" dirty="0" smtClean="0"/>
              <a:t>SPICE</a:t>
            </a:r>
            <a:endParaRPr lang="en-US" dirty="0">
              <a:solidFill>
                <a:srgbClr val="1982D1"/>
              </a:solidFill>
            </a:endParaRPr>
          </a:p>
        </p:txBody>
      </p:sp>
    </p:spTree>
    <p:extLst>
      <p:ext uri="{BB962C8B-B14F-4D97-AF65-F5344CB8AC3E}">
        <p14:creationId xmlns:p14="http://schemas.microsoft.com/office/powerpoint/2010/main" val="2777919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48272"/>
          </a:xfrm>
        </p:spPr>
      </p:pic>
    </p:spTree>
    <p:extLst>
      <p:ext uri="{BB962C8B-B14F-4D97-AF65-F5344CB8AC3E}">
        <p14:creationId xmlns:p14="http://schemas.microsoft.com/office/powerpoint/2010/main" val="29630563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solidFill>
                  <a:srgbClr val="1982D1"/>
                </a:solidFill>
              </a:rPr>
              <a:t>Geoengineering</a:t>
            </a:r>
            <a:r>
              <a:rPr lang="en-US" dirty="0" smtClean="0"/>
              <a:t> Will Kill People</a:t>
            </a:r>
            <a:endParaRPr lang="en-US" dirty="0"/>
          </a:p>
        </p:txBody>
      </p:sp>
      <p:sp>
        <p:nvSpPr>
          <p:cNvPr id="3" name="Content Placeholder 2"/>
          <p:cNvSpPr>
            <a:spLocks noGrp="1"/>
          </p:cNvSpPr>
          <p:nvPr>
            <p:ph idx="1"/>
          </p:nvPr>
        </p:nvSpPr>
        <p:spPr>
          <a:xfrm>
            <a:off x="152400" y="1143000"/>
            <a:ext cx="8839200" cy="5410200"/>
          </a:xfrm>
        </p:spPr>
        <p:txBody>
          <a:bodyPr>
            <a:normAutofit fontScale="92500" lnSpcReduction="20000"/>
          </a:bodyPr>
          <a:lstStyle/>
          <a:p>
            <a:pPr marL="0" indent="0">
              <a:buNone/>
            </a:pPr>
            <a:r>
              <a:rPr lang="en-US" sz="2800" i="1" dirty="0" smtClean="0">
                <a:cs typeface="Calibri" panose="020F0502020204030204" pitchFamily="34" charset="0"/>
              </a:rPr>
              <a:t>“</a:t>
            </a:r>
            <a:r>
              <a:rPr lang="en-US" sz="2800" dirty="0"/>
              <a:t>It is likely that any </a:t>
            </a:r>
            <a:r>
              <a:rPr lang="en-US" sz="2800" b="1" dirty="0"/>
              <a:t>SRM geoengineering </a:t>
            </a:r>
            <a:r>
              <a:rPr lang="en-US" sz="2800" b="1" dirty="0" smtClean="0"/>
              <a:t>intervention </a:t>
            </a:r>
            <a:r>
              <a:rPr lang="en-US" sz="2800" b="1" dirty="0"/>
              <a:t>will </a:t>
            </a:r>
            <a:r>
              <a:rPr lang="en-US" sz="2800" b="1" dirty="0" smtClean="0"/>
              <a:t>create </a:t>
            </a:r>
            <a:r>
              <a:rPr lang="en-US" sz="2800" b="1" dirty="0" smtClean="0">
                <a:solidFill>
                  <a:srgbClr val="C00000"/>
                </a:solidFill>
              </a:rPr>
              <a:t>winners </a:t>
            </a:r>
            <a:r>
              <a:rPr lang="en-US" sz="2800" b="1" dirty="0">
                <a:solidFill>
                  <a:srgbClr val="C00000"/>
                </a:solidFill>
              </a:rPr>
              <a:t>and losers</a:t>
            </a:r>
            <a:r>
              <a:rPr lang="en-US" sz="2800" dirty="0">
                <a:solidFill>
                  <a:srgbClr val="C00000"/>
                </a:solidFill>
              </a:rPr>
              <a:t> </a:t>
            </a:r>
            <a:r>
              <a:rPr lang="en-US" sz="2800" dirty="0"/>
              <a:t>and some nations may always be against </a:t>
            </a:r>
            <a:r>
              <a:rPr lang="en-US" sz="2800" dirty="0" smtClean="0"/>
              <a:t>any intervention </a:t>
            </a:r>
            <a:r>
              <a:rPr lang="en-US" sz="2800" dirty="0"/>
              <a:t>whatsoever.</a:t>
            </a:r>
            <a:r>
              <a:rPr lang="en-US" sz="2800" i="1" dirty="0" smtClean="0">
                <a:cs typeface="Calibri" panose="020F0502020204030204" pitchFamily="34" charset="0"/>
              </a:rPr>
              <a:t>”</a:t>
            </a:r>
            <a:r>
              <a:rPr lang="en-US" sz="2800" i="1" dirty="0">
                <a:cs typeface="Calibri" panose="020F0502020204030204" pitchFamily="34" charset="0"/>
              </a:rPr>
              <a:t> </a:t>
            </a:r>
            <a:endParaRPr lang="en-US" sz="2800" i="1" dirty="0" smtClean="0">
              <a:cs typeface="Calibri" panose="020F0502020204030204" pitchFamily="34" charset="0"/>
            </a:endParaRPr>
          </a:p>
          <a:p>
            <a:pPr marL="0" indent="0">
              <a:buNone/>
            </a:pPr>
            <a:endParaRPr lang="en-US" sz="2400" dirty="0" smtClean="0">
              <a:cs typeface="Calibri" panose="020F0502020204030204" pitchFamily="34" charset="0"/>
            </a:endParaRPr>
          </a:p>
          <a:p>
            <a:pPr marL="0" indent="0">
              <a:buNone/>
            </a:pPr>
            <a:r>
              <a:rPr lang="en-US" sz="2400" dirty="0" smtClean="0"/>
              <a:t>“In </a:t>
            </a:r>
            <a:r>
              <a:rPr lang="en-US" sz="2400" dirty="0"/>
              <a:t>any given year there are floods, droughts, heatwaves, etc. but</a:t>
            </a:r>
            <a:br>
              <a:rPr lang="en-US" sz="2400" dirty="0"/>
            </a:br>
            <a:r>
              <a:rPr lang="en-US" sz="2400" dirty="0"/>
              <a:t>during this field trial a fraction of these events would be attributed</a:t>
            </a:r>
            <a:br>
              <a:rPr lang="en-US" sz="2400" dirty="0"/>
            </a:br>
            <a:r>
              <a:rPr lang="en-US" sz="2400" dirty="0"/>
              <a:t>(rightly or wrongly, partially or fully) to the intervention. Two</a:t>
            </a:r>
            <a:br>
              <a:rPr lang="en-US" sz="2400" dirty="0"/>
            </a:br>
            <a:r>
              <a:rPr lang="en-US" sz="2400" dirty="0"/>
              <a:t>questions arise</a:t>
            </a:r>
            <a:r>
              <a:rPr lang="en-US" sz="2400" dirty="0" smtClean="0"/>
              <a:t>:”</a:t>
            </a:r>
          </a:p>
          <a:p>
            <a:pPr marL="0" indent="0">
              <a:buNone/>
            </a:pPr>
            <a:endParaRPr lang="en-US" sz="2400" dirty="0"/>
          </a:p>
          <a:p>
            <a:pPr marL="0" indent="0">
              <a:buNone/>
            </a:pPr>
            <a:r>
              <a:rPr lang="en-US" sz="2400" dirty="0" smtClean="0"/>
              <a:t>“Could </a:t>
            </a:r>
            <a:r>
              <a:rPr lang="en-US" sz="2400" dirty="0"/>
              <a:t>it be determined if any changes in the climate (outside of the</a:t>
            </a:r>
            <a:br>
              <a:rPr lang="en-US" sz="2400" dirty="0"/>
            </a:br>
            <a:r>
              <a:rPr lang="en-US" sz="2400" dirty="0"/>
              <a:t>target area) had occurred as a result of the intervention during a 10</a:t>
            </a:r>
            <a:br>
              <a:rPr lang="en-US" sz="2400" dirty="0"/>
            </a:br>
            <a:r>
              <a:rPr lang="en-US" sz="2400" dirty="0"/>
              <a:t>year trial</a:t>
            </a:r>
            <a:r>
              <a:rPr lang="en-US" sz="2400" dirty="0" smtClean="0"/>
              <a:t>?”</a:t>
            </a:r>
          </a:p>
          <a:p>
            <a:pPr marL="0" indent="0">
              <a:buNone/>
            </a:pPr>
            <a:endParaRPr lang="en-US" sz="2400" dirty="0"/>
          </a:p>
          <a:p>
            <a:pPr marL="0" indent="0">
              <a:buNone/>
            </a:pPr>
            <a:r>
              <a:rPr lang="en-US" sz="2400" dirty="0" smtClean="0"/>
              <a:t>“How </a:t>
            </a:r>
            <a:r>
              <a:rPr lang="en-US" sz="2400" dirty="0"/>
              <a:t>would aggrieved nations or peoples seek reparations for </a:t>
            </a:r>
            <a:r>
              <a:rPr lang="en-US" sz="2400" dirty="0" smtClean="0"/>
              <a:t>perceived negative </a:t>
            </a:r>
            <a:r>
              <a:rPr lang="en-US" sz="2400" dirty="0"/>
              <a:t>impacts (scientifically proven or otherwise</a:t>
            </a:r>
            <a:r>
              <a:rPr lang="en-US" sz="2400" dirty="0" smtClean="0"/>
              <a:t>)?”</a:t>
            </a:r>
          </a:p>
          <a:p>
            <a:pPr marL="0" indent="0">
              <a:buNone/>
            </a:pPr>
            <a:r>
              <a:rPr lang="en-US" sz="2400" dirty="0" smtClean="0"/>
              <a:t>- </a:t>
            </a:r>
            <a:r>
              <a:rPr lang="en-US" sz="2000" dirty="0">
                <a:hlinkClick r:id="rId3"/>
              </a:rPr>
              <a:t>Pete </a:t>
            </a:r>
            <a:r>
              <a:rPr lang="en-US" sz="2000" dirty="0" smtClean="0">
                <a:hlinkClick r:id="rId3"/>
              </a:rPr>
              <a:t>Irvine, </a:t>
            </a:r>
            <a:r>
              <a:rPr lang="en-US" sz="2000" dirty="0">
                <a:hlinkClick r:id="rId3"/>
              </a:rPr>
              <a:t>PhD </a:t>
            </a:r>
            <a:r>
              <a:rPr lang="en-US" sz="2000" dirty="0" smtClean="0">
                <a:hlinkClick r:id="rId3"/>
              </a:rPr>
              <a:t>student. School </a:t>
            </a:r>
            <a:r>
              <a:rPr lang="en-US" sz="2000" dirty="0">
                <a:hlinkClick r:id="rId3"/>
              </a:rPr>
              <a:t>of Geographical </a:t>
            </a:r>
            <a:r>
              <a:rPr lang="en-US" sz="2000" dirty="0" smtClean="0">
                <a:hlinkClick r:id="rId3"/>
              </a:rPr>
              <a:t>Sciences, University </a:t>
            </a:r>
            <a:r>
              <a:rPr lang="en-US" sz="2000" dirty="0">
                <a:hlinkClick r:id="rId3"/>
              </a:rPr>
              <a:t>of </a:t>
            </a:r>
            <a:r>
              <a:rPr lang="en-US" sz="2000" dirty="0" smtClean="0">
                <a:hlinkClick r:id="rId3"/>
              </a:rPr>
              <a:t>Bristol</a:t>
            </a:r>
            <a:r>
              <a:rPr lang="en-US" sz="2000" dirty="0" smtClean="0"/>
              <a:t>.</a:t>
            </a:r>
            <a:endParaRPr lang="en-US" sz="2400" dirty="0"/>
          </a:p>
          <a:p>
            <a:pPr marL="0" indent="0">
              <a:buNone/>
            </a:pPr>
            <a:endParaRPr lang="en-US" sz="2400" dirty="0">
              <a:cs typeface="Calibri" panose="020F0502020204030204" pitchFamily="34" charset="0"/>
            </a:endParaRPr>
          </a:p>
        </p:txBody>
      </p:sp>
    </p:spTree>
    <p:extLst>
      <p:ext uri="{BB962C8B-B14F-4D97-AF65-F5344CB8AC3E}">
        <p14:creationId xmlns:p14="http://schemas.microsoft.com/office/powerpoint/2010/main" val="4146802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solidFill>
                  <a:srgbClr val="1982D1"/>
                </a:solidFill>
              </a:rPr>
              <a:t>Geoengineering</a:t>
            </a:r>
            <a:r>
              <a:rPr lang="en-US" dirty="0" smtClean="0"/>
              <a:t> Will Kill People</a:t>
            </a:r>
            <a:endParaRPr lang="en-US" dirty="0"/>
          </a:p>
        </p:txBody>
      </p:sp>
      <p:sp>
        <p:nvSpPr>
          <p:cNvPr id="3" name="Content Placeholder 2"/>
          <p:cNvSpPr>
            <a:spLocks noGrp="1"/>
          </p:cNvSpPr>
          <p:nvPr>
            <p:ph idx="1"/>
          </p:nvPr>
        </p:nvSpPr>
        <p:spPr>
          <a:xfrm>
            <a:off x="152400" y="1143000"/>
            <a:ext cx="2667000" cy="5410200"/>
          </a:xfrm>
        </p:spPr>
        <p:txBody>
          <a:bodyPr>
            <a:noAutofit/>
          </a:bodyPr>
          <a:lstStyle/>
          <a:p>
            <a:pPr marL="0" indent="0">
              <a:buNone/>
            </a:pPr>
            <a:r>
              <a:rPr lang="en-US" sz="1600" dirty="0" smtClean="0"/>
              <a:t>- the </a:t>
            </a:r>
            <a:r>
              <a:rPr lang="en-US" sz="1600" dirty="0"/>
              <a:t>solar geoengineering led to serious side-effects, e.g., reduced rainfall over the semi-arid area south of the Sahara </a:t>
            </a:r>
            <a:r>
              <a:rPr lang="en-US" sz="1600" dirty="0" smtClean="0"/>
              <a:t>desert</a:t>
            </a:r>
            <a:br>
              <a:rPr lang="en-US" sz="1600" dirty="0" smtClean="0"/>
            </a:br>
            <a:endParaRPr lang="en-US" sz="1600" dirty="0" smtClean="0"/>
          </a:p>
          <a:p>
            <a:pPr marL="0" indent="0">
              <a:buNone/>
            </a:pPr>
            <a:r>
              <a:rPr lang="en-US" sz="1600" dirty="0" smtClean="0"/>
              <a:t>- When </a:t>
            </a:r>
            <a:r>
              <a:rPr lang="en-US" sz="1600" dirty="0"/>
              <a:t>when solar geoengineering stopped, the climate rapidly rebounded </a:t>
            </a:r>
            <a:r>
              <a:rPr lang="en-US" sz="1600" dirty="0" smtClean="0"/>
              <a:t/>
            </a:r>
            <a:br>
              <a:rPr lang="en-US" sz="1600" dirty="0" smtClean="0"/>
            </a:br>
            <a:endParaRPr lang="en-US" sz="1600" dirty="0" smtClean="0"/>
          </a:p>
          <a:p>
            <a:pPr marL="0" indent="0">
              <a:buNone/>
            </a:pPr>
            <a:r>
              <a:rPr lang="en-US" sz="1600" dirty="0" smtClean="0"/>
              <a:t>- we </a:t>
            </a:r>
            <a:r>
              <a:rPr lang="en-US" sz="1600" dirty="0"/>
              <a:t>cannot tell how much cooling was caused by solar geoengineering and how much resulted from natural climate variability, e.g. volcanic </a:t>
            </a:r>
            <a:r>
              <a:rPr lang="en-US" sz="1600" dirty="0" smtClean="0"/>
              <a:t>eruptions”</a:t>
            </a:r>
          </a:p>
          <a:p>
            <a:pPr marL="0" indent="0">
              <a:buNone/>
            </a:pPr>
            <a:r>
              <a:rPr lang="en-US" sz="1800" b="1" dirty="0" smtClean="0"/>
              <a:t>- Integrated </a:t>
            </a:r>
            <a:r>
              <a:rPr lang="en-US" sz="1800" b="1" dirty="0"/>
              <a:t>Assessment of Geoengineering Proposals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126177"/>
            <a:ext cx="6007058" cy="5543550"/>
          </a:xfrm>
          <a:prstGeom prst="rect">
            <a:avLst/>
          </a:prstGeom>
        </p:spPr>
      </p:pic>
    </p:spTree>
    <p:extLst>
      <p:ext uri="{BB962C8B-B14F-4D97-AF65-F5344CB8AC3E}">
        <p14:creationId xmlns:p14="http://schemas.microsoft.com/office/powerpoint/2010/main" val="3131361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dirty="0" smtClean="0">
                <a:solidFill>
                  <a:srgbClr val="1982D1"/>
                </a:solidFill>
              </a:rPr>
              <a:t>Geoengineering</a:t>
            </a:r>
            <a:r>
              <a:rPr lang="en-US" sz="5400" dirty="0" smtClean="0"/>
              <a:t> Ban</a:t>
            </a:r>
            <a:endParaRPr lang="en-US" sz="5400" dirty="0"/>
          </a:p>
        </p:txBody>
      </p:sp>
      <p:sp>
        <p:nvSpPr>
          <p:cNvPr id="5" name="Content Placeholder 4"/>
          <p:cNvSpPr>
            <a:spLocks noGrp="1"/>
          </p:cNvSpPr>
          <p:nvPr>
            <p:ph idx="1"/>
          </p:nvPr>
        </p:nvSpPr>
        <p:spPr/>
        <p:txBody>
          <a:bodyPr>
            <a:normAutofit fontScale="92500" lnSpcReduction="10000"/>
          </a:bodyPr>
          <a:lstStyle/>
          <a:p>
            <a:pPr marL="0" indent="0">
              <a:buNone/>
            </a:pPr>
            <a:r>
              <a:rPr lang="en-US" b="1" i="1" dirty="0">
                <a:solidFill>
                  <a:srgbClr val="FF0000"/>
                </a:solidFill>
              </a:rPr>
              <a:t>that no climate-related geo-engineering activities** that may affect biodiversity take place</a:t>
            </a:r>
            <a:r>
              <a:rPr lang="en-US" i="1" dirty="0"/>
              <a:t>, </a:t>
            </a:r>
            <a:r>
              <a:rPr lang="en-US" sz="2400" i="1" dirty="0"/>
              <a:t>until there is an adequate scientific basis on which to justify such activities and appropriate consideration of the associated risks for the environment and biodiversity and associated social, economic and cultural impacts, with the exception of small scale scientific research studies that would be conducted in a controlled </a:t>
            </a:r>
            <a:r>
              <a:rPr lang="en-US" sz="2400" i="1" dirty="0" smtClean="0"/>
              <a:t>setting</a:t>
            </a:r>
            <a:br>
              <a:rPr lang="en-US" sz="2400" i="1" dirty="0" smtClean="0"/>
            </a:br>
            <a:r>
              <a:rPr lang="en-US" sz="2400" i="1" dirty="0" smtClean="0"/>
              <a:t> – Convention for Biological Diversity, </a:t>
            </a:r>
            <a:r>
              <a:rPr lang="en-US" sz="2400" dirty="0" smtClean="0"/>
              <a:t>Climate-related Geoengineering and Biodiversity, 2012</a:t>
            </a:r>
            <a:endParaRPr lang="en-US" sz="2400" dirty="0"/>
          </a:p>
          <a:p>
            <a:pPr marL="0" indent="0">
              <a:buNone/>
            </a:pPr>
            <a:endParaRPr lang="en-US" sz="2400" i="1" dirty="0"/>
          </a:p>
          <a:p>
            <a:pPr marL="0" indent="0">
              <a:buNone/>
            </a:pPr>
            <a:r>
              <a:rPr lang="en-US" sz="2400" b="1" dirty="0"/>
              <a:t>“The U.S. is not a party to the 1992 accord and thus was </a:t>
            </a:r>
            <a:r>
              <a:rPr lang="en-US" sz="2400" b="1" dirty="0">
                <a:solidFill>
                  <a:srgbClr val="FF0000"/>
                </a:solidFill>
              </a:rPr>
              <a:t>NOT</a:t>
            </a:r>
            <a:r>
              <a:rPr lang="en-US" sz="2400" b="1" dirty="0"/>
              <a:t> officially involved in the geoengineering decision.”</a:t>
            </a:r>
          </a:p>
        </p:txBody>
      </p:sp>
    </p:spTree>
    <p:extLst>
      <p:ext uri="{BB962C8B-B14F-4D97-AF65-F5344CB8AC3E}">
        <p14:creationId xmlns:p14="http://schemas.microsoft.com/office/powerpoint/2010/main" val="317060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152400"/>
            <a:ext cx="6705600" cy="793750"/>
          </a:xfrm>
        </p:spPr>
        <p:txBody>
          <a:bodyPr>
            <a:normAutofit fontScale="90000"/>
          </a:bodyPr>
          <a:lstStyle/>
          <a:p>
            <a:pPr algn="ctr"/>
            <a:r>
              <a:rPr lang="en-US" sz="3600" dirty="0" smtClean="0">
                <a:solidFill>
                  <a:srgbClr val="1982D1"/>
                </a:solidFill>
              </a:rPr>
              <a:t>Charles Mallory Hatfield </a:t>
            </a:r>
            <a:r>
              <a:rPr lang="en-US" sz="3600" dirty="0" smtClean="0"/>
              <a:t>– 1915-1916</a:t>
            </a:r>
            <a:endParaRPr lang="en-US" sz="3600" dirty="0"/>
          </a:p>
        </p:txBody>
      </p:sp>
      <p:sp>
        <p:nvSpPr>
          <p:cNvPr id="9" name="Text Placeholder 8"/>
          <p:cNvSpPr>
            <a:spLocks noGrp="1"/>
          </p:cNvSpPr>
          <p:nvPr>
            <p:ph type="body" sz="half" idx="2"/>
          </p:nvPr>
        </p:nvSpPr>
        <p:spPr>
          <a:xfrm>
            <a:off x="457200" y="1435100"/>
            <a:ext cx="3048000" cy="4691063"/>
          </a:xfrm>
        </p:spPr>
        <p:txBody>
          <a:bodyPr>
            <a:normAutofit/>
          </a:bodyPr>
          <a:lstStyle/>
          <a:p>
            <a:r>
              <a:rPr lang="en-US" sz="2800" dirty="0" smtClean="0">
                <a:latin typeface="Source Sans Pro Black" pitchFamily="34" charset="0"/>
              </a:rPr>
              <a:t>Contracted to fill Lake </a:t>
            </a:r>
            <a:r>
              <a:rPr lang="en-US" sz="2800" dirty="0" err="1" smtClean="0">
                <a:latin typeface="Source Sans Pro Black" pitchFamily="34" charset="0"/>
              </a:rPr>
              <a:t>Morena</a:t>
            </a:r>
            <a:r>
              <a:rPr lang="en-US" sz="2800" dirty="0" smtClean="0">
                <a:latin typeface="Source Sans Pro Black" pitchFamily="34" charset="0"/>
              </a:rPr>
              <a:t> reservoir in San Diego, California.</a:t>
            </a:r>
          </a:p>
          <a:p>
            <a:endParaRPr lang="en-US" sz="2800" dirty="0" smtClean="0">
              <a:latin typeface="Source Sans Pro Black" pitchFamily="34" charset="0"/>
            </a:endParaRPr>
          </a:p>
          <a:p>
            <a:r>
              <a:rPr lang="en-US" sz="2800" b="1" dirty="0" smtClean="0">
                <a:solidFill>
                  <a:srgbClr val="1982D1"/>
                </a:solidFill>
                <a:latin typeface="Source Sans Pro Black" pitchFamily="34" charset="0"/>
              </a:rPr>
              <a:t>Never </a:t>
            </a:r>
            <a:r>
              <a:rPr lang="en-US" sz="2800" b="1" dirty="0">
                <a:solidFill>
                  <a:srgbClr val="1982D1"/>
                </a:solidFill>
                <a:latin typeface="Source Sans Pro Black" pitchFamily="34" charset="0"/>
              </a:rPr>
              <a:t>paid $</a:t>
            </a:r>
            <a:r>
              <a:rPr lang="en-US" sz="2800" b="1" dirty="0" smtClean="0">
                <a:solidFill>
                  <a:srgbClr val="1982D1"/>
                </a:solidFill>
                <a:latin typeface="Source Sans Pro Black" pitchFamily="34" charset="0"/>
              </a:rPr>
              <a:t>10,000 contract due to $3.5 million flooding.</a:t>
            </a:r>
            <a:endParaRPr lang="en-US" sz="2800" b="1" dirty="0">
              <a:solidFill>
                <a:srgbClr val="1982D1"/>
              </a:solidFill>
              <a:latin typeface="Source Sans Pro Black"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785480"/>
            <a:ext cx="4628388" cy="2920119"/>
          </a:xfrm>
          <a:prstGeom prst="rect">
            <a:avLst/>
          </a:prstGeom>
          <a:ln w="28575">
            <a:solidFill>
              <a:schemeClr val="tx1"/>
            </a:solidFill>
          </a:ln>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95800" y="1295400"/>
            <a:ext cx="4114800" cy="2315260"/>
          </a:xfrm>
          <a:ln w="28575">
            <a:solidFill>
              <a:schemeClr val="tx1"/>
            </a:solidFill>
          </a:ln>
        </p:spPr>
      </p:pic>
    </p:spTree>
    <p:extLst>
      <p:ext uri="{BB962C8B-B14F-4D97-AF65-F5344CB8AC3E}">
        <p14:creationId xmlns:p14="http://schemas.microsoft.com/office/powerpoint/2010/main" val="3671067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dirty="0" smtClean="0">
                <a:solidFill>
                  <a:srgbClr val="1982D1"/>
                </a:solidFill>
              </a:rPr>
              <a:t>Geoengineering</a:t>
            </a:r>
            <a:r>
              <a:rPr lang="en-US" sz="5400" dirty="0" smtClean="0"/>
              <a:t> and COP21</a:t>
            </a:r>
            <a:endParaRPr lang="en-US" sz="5400" dirty="0"/>
          </a:p>
        </p:txBody>
      </p:sp>
      <p:sp>
        <p:nvSpPr>
          <p:cNvPr id="5" name="Content Placeholder 4"/>
          <p:cNvSpPr>
            <a:spLocks noGrp="1"/>
          </p:cNvSpPr>
          <p:nvPr>
            <p:ph idx="1"/>
          </p:nvPr>
        </p:nvSpPr>
        <p:spPr>
          <a:xfrm>
            <a:off x="228600" y="1504155"/>
            <a:ext cx="5257800" cy="4525963"/>
          </a:xfrm>
        </p:spPr>
        <p:txBody>
          <a:bodyPr>
            <a:normAutofit fontScale="85000" lnSpcReduction="20000"/>
          </a:bodyPr>
          <a:lstStyle/>
          <a:p>
            <a:pPr marL="0" indent="0">
              <a:buNone/>
            </a:pPr>
            <a:r>
              <a:rPr lang="en-US" dirty="0"/>
              <a:t>“Within the </a:t>
            </a:r>
            <a:r>
              <a:rPr lang="en-US" b="1" dirty="0"/>
              <a:t>Paris agreement there’s an implicit assumption</a:t>
            </a:r>
            <a:r>
              <a:rPr lang="en-US" dirty="0"/>
              <a:t> that there will need to be greenhouse gases removed,” said Phil Williamson, a scientist at the U.K.’s University of East Anglia, who worked on the report. </a:t>
            </a:r>
            <a:r>
              <a:rPr lang="en-US" b="1" dirty="0"/>
              <a:t>“</a:t>
            </a:r>
            <a:r>
              <a:rPr lang="en-US" b="1" dirty="0">
                <a:solidFill>
                  <a:srgbClr val="FF0000"/>
                </a:solidFill>
              </a:rPr>
              <a:t>Climate geoengineering is what countries have agreed to do</a:t>
            </a:r>
            <a:r>
              <a:rPr lang="en-US" b="1" dirty="0"/>
              <a:t>, although they haven’t really realized that they’ve agreed to do it.”</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71600"/>
            <a:ext cx="3507915" cy="23955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862812"/>
            <a:ext cx="2784725" cy="2648516"/>
          </a:xfrm>
          <a:prstGeom prst="rect">
            <a:avLst/>
          </a:prstGeom>
        </p:spPr>
      </p:pic>
    </p:spTree>
    <p:extLst>
      <p:ext uri="{BB962C8B-B14F-4D97-AF65-F5344CB8AC3E}">
        <p14:creationId xmlns:p14="http://schemas.microsoft.com/office/powerpoint/2010/main" val="2668706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Geoengineering Is Already Happening</a:t>
            </a:r>
            <a:endParaRPr lang="en-US" dirty="0"/>
          </a:p>
        </p:txBody>
      </p:sp>
      <p:sp>
        <p:nvSpPr>
          <p:cNvPr id="3" name="Content Placeholder 2"/>
          <p:cNvSpPr>
            <a:spLocks noGrp="1"/>
          </p:cNvSpPr>
          <p:nvPr>
            <p:ph idx="1"/>
          </p:nvPr>
        </p:nvSpPr>
        <p:spPr/>
        <p:txBody>
          <a:bodyPr/>
          <a:lstStyle/>
          <a:p>
            <a:pPr marL="0" indent="0">
              <a:buNone/>
            </a:pPr>
            <a:r>
              <a:rPr lang="en-US" i="1" dirty="0">
                <a:latin typeface="Source Sans Pro Black" pitchFamily="34" charset="0"/>
                <a:cs typeface="Calibri" panose="020F0502020204030204" pitchFamily="34" charset="0"/>
              </a:rPr>
              <a:t>“The emissions and the climate change that we’re causing with that is </a:t>
            </a:r>
            <a:r>
              <a:rPr lang="en-US" i="1" dirty="0">
                <a:solidFill>
                  <a:srgbClr val="C00000"/>
                </a:solidFill>
                <a:latin typeface="Source Sans Pro Black" pitchFamily="34" charset="0"/>
                <a:cs typeface="Calibri" panose="020F0502020204030204" pitchFamily="34" charset="0"/>
              </a:rPr>
              <a:t>already a massive experiment on our world</a:t>
            </a:r>
            <a:r>
              <a:rPr lang="en-US" i="1" dirty="0">
                <a:latin typeface="Source Sans Pro Black" pitchFamily="34" charset="0"/>
                <a:cs typeface="Calibri" panose="020F0502020204030204" pitchFamily="34" charset="0"/>
              </a:rPr>
              <a:t> that we don’t really know the outcome of. So I don’t think we should </a:t>
            </a:r>
            <a:r>
              <a:rPr lang="en-US" i="1" dirty="0">
                <a:solidFill>
                  <a:srgbClr val="C00000"/>
                </a:solidFill>
                <a:latin typeface="Source Sans Pro Black" pitchFamily="34" charset="0"/>
                <a:cs typeface="Calibri" panose="020F0502020204030204" pitchFamily="34" charset="0"/>
              </a:rPr>
              <a:t>start another set of experiments and go into geoengineering</a:t>
            </a:r>
            <a:r>
              <a:rPr lang="en-US" i="1" dirty="0">
                <a:latin typeface="Source Sans Pro Black" pitchFamily="34" charset="0"/>
                <a:cs typeface="Calibri" panose="020F0502020204030204" pitchFamily="34" charset="0"/>
              </a:rPr>
              <a:t>. I think we should get our act together and reduce our emissions.” </a:t>
            </a:r>
            <a:r>
              <a:rPr lang="en-US" i="1" dirty="0" smtClean="0">
                <a:latin typeface="Source Sans Pro Black" pitchFamily="34" charset="0"/>
                <a:cs typeface="Calibri" panose="020F0502020204030204" pitchFamily="34" charset="0"/>
              </a:rPr>
              <a:t/>
            </a:r>
            <a:br>
              <a:rPr lang="en-US" i="1" dirty="0" smtClean="0">
                <a:latin typeface="Source Sans Pro Black" pitchFamily="34" charset="0"/>
                <a:cs typeface="Calibri" panose="020F0502020204030204" pitchFamily="34" charset="0"/>
              </a:rPr>
            </a:br>
            <a:r>
              <a:rPr lang="en-US" sz="2800" i="1" dirty="0" smtClean="0">
                <a:latin typeface="Source Sans Pro Black" pitchFamily="34" charset="0"/>
                <a:cs typeface="Calibri" panose="020F0502020204030204" pitchFamily="34" charset="0"/>
                <a:hlinkClick r:id="rId3"/>
              </a:rPr>
              <a:t>U.N</a:t>
            </a:r>
            <a:r>
              <a:rPr lang="en-US" sz="2800" i="1" dirty="0">
                <a:latin typeface="Source Sans Pro Black" pitchFamily="34" charset="0"/>
                <a:cs typeface="Calibri" panose="020F0502020204030204" pitchFamily="34" charset="0"/>
                <a:hlinkClick r:id="rId3"/>
              </a:rPr>
              <a:t>. Assistant Secretary-General Janos </a:t>
            </a:r>
            <a:r>
              <a:rPr lang="en-US" sz="2800" i="1" dirty="0" err="1">
                <a:latin typeface="Source Sans Pro Black" pitchFamily="34" charset="0"/>
                <a:cs typeface="Calibri" panose="020F0502020204030204" pitchFamily="34" charset="0"/>
                <a:hlinkClick r:id="rId3"/>
              </a:rPr>
              <a:t>Pasztor</a:t>
            </a:r>
            <a:endParaRPr lang="en-US" sz="2800" dirty="0">
              <a:latin typeface="Source Sans Pro Black" pitchFamily="34" charset="0"/>
              <a:cs typeface="Calibri" panose="020F0502020204030204" pitchFamily="34" charset="0"/>
            </a:endParaRPr>
          </a:p>
        </p:txBody>
      </p:sp>
    </p:spTree>
    <p:extLst>
      <p:ext uri="{BB962C8B-B14F-4D97-AF65-F5344CB8AC3E}">
        <p14:creationId xmlns:p14="http://schemas.microsoft.com/office/powerpoint/2010/main" val="1905767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Geoengineering Is Already Happening</a:t>
            </a:r>
            <a:br>
              <a:rPr lang="en-US" dirty="0" smtClean="0"/>
            </a:br>
            <a:r>
              <a:rPr lang="en-US" dirty="0" smtClean="0">
                <a:solidFill>
                  <a:srgbClr val="1982D1"/>
                </a:solidFill>
              </a:rPr>
              <a:t>“ARTIFICIAL CLOUDS” </a:t>
            </a:r>
            <a:r>
              <a:rPr lang="en-US" dirty="0" smtClean="0"/>
              <a:t>– Ship Tracks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81823"/>
            <a:ext cx="9144000" cy="4675308"/>
          </a:xfrm>
        </p:spPr>
      </p:pic>
      <p:sp>
        <p:nvSpPr>
          <p:cNvPr id="5" name="Title 1"/>
          <p:cNvSpPr txBox="1">
            <a:spLocks/>
          </p:cNvSpPr>
          <p:nvPr/>
        </p:nvSpPr>
        <p:spPr>
          <a:xfrm>
            <a:off x="533400" y="5933661"/>
            <a:ext cx="8229600" cy="914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sz="3300" dirty="0" smtClean="0"/>
              <a:t>MODIS Terra Corrected Reflectance</a:t>
            </a:r>
          </a:p>
          <a:p>
            <a:r>
              <a:rPr lang="en-US" sz="3100" dirty="0" smtClean="0">
                <a:solidFill>
                  <a:srgbClr val="1982D1"/>
                </a:solidFill>
              </a:rPr>
              <a:t>3-6-7 band - January 30, 2013</a:t>
            </a:r>
            <a:endParaRPr lang="en-US" sz="3100" dirty="0">
              <a:solidFill>
                <a:srgbClr val="1982D1"/>
              </a:solidFill>
            </a:endParaRPr>
          </a:p>
        </p:txBody>
      </p:sp>
    </p:spTree>
    <p:extLst>
      <p:ext uri="{BB962C8B-B14F-4D97-AF65-F5344CB8AC3E}">
        <p14:creationId xmlns:p14="http://schemas.microsoft.com/office/powerpoint/2010/main" val="2057826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Geoengineering Is Already Happening</a:t>
            </a:r>
            <a:br>
              <a:rPr lang="en-US" dirty="0" smtClean="0"/>
            </a:br>
            <a:r>
              <a:rPr lang="en-US" dirty="0" smtClean="0">
                <a:solidFill>
                  <a:srgbClr val="1982D1"/>
                </a:solidFill>
              </a:rPr>
              <a:t>“ARTIFICIAL CLOUDS” </a:t>
            </a:r>
            <a:r>
              <a:rPr lang="en-US" dirty="0" smtClean="0"/>
              <a:t>– Ship Tracks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026" y="1266514"/>
            <a:ext cx="3988299" cy="4675308"/>
          </a:xfrm>
        </p:spPr>
      </p:pic>
      <p:sp>
        <p:nvSpPr>
          <p:cNvPr id="5" name="Title 1"/>
          <p:cNvSpPr txBox="1">
            <a:spLocks/>
          </p:cNvSpPr>
          <p:nvPr/>
        </p:nvSpPr>
        <p:spPr>
          <a:xfrm>
            <a:off x="533400" y="5933661"/>
            <a:ext cx="8229600" cy="91440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sz="3200" dirty="0" smtClean="0">
                <a:solidFill>
                  <a:srgbClr val="1982D1"/>
                </a:solidFill>
              </a:rPr>
              <a:t>BUNKER FUEL</a:t>
            </a:r>
            <a:r>
              <a:rPr lang="en-US" sz="3200" dirty="0" smtClean="0"/>
              <a:t> - “The </a:t>
            </a:r>
            <a:r>
              <a:rPr lang="en-US" sz="3200" dirty="0"/>
              <a:t>real issue lies with the heavy fuel oil the ships run on and the almost complete lack of regulations applied to the giant exhaust stacks of these container ships</a:t>
            </a:r>
            <a:r>
              <a:rPr lang="en-US" sz="3200" dirty="0" smtClean="0"/>
              <a:t>.”</a:t>
            </a:r>
            <a:endParaRPr lang="en-US" sz="3100" dirty="0">
              <a:solidFill>
                <a:srgbClr val="1982D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361" y="3312301"/>
            <a:ext cx="2978864" cy="26295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895" y="1219200"/>
            <a:ext cx="3591105" cy="2093101"/>
          </a:xfrm>
          <a:prstGeom prst="rect">
            <a:avLst/>
          </a:prstGeom>
        </p:spPr>
      </p:pic>
    </p:spTree>
    <p:extLst>
      <p:ext uri="{BB962C8B-B14F-4D97-AF65-F5344CB8AC3E}">
        <p14:creationId xmlns:p14="http://schemas.microsoft.com/office/powerpoint/2010/main" val="3086515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Geoengineering Is Already Happening</a:t>
            </a:r>
            <a:br>
              <a:rPr lang="en-US" dirty="0" smtClean="0"/>
            </a:br>
            <a:r>
              <a:rPr lang="en-US" dirty="0" smtClean="0">
                <a:solidFill>
                  <a:srgbClr val="1982D1"/>
                </a:solidFill>
              </a:rPr>
              <a:t>“ARTIFICIAL CLOUDS” </a:t>
            </a:r>
            <a:r>
              <a:rPr lang="en-US" dirty="0" smtClean="0"/>
              <a:t>– Contrail Cirrus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1600200"/>
            <a:ext cx="3730298" cy="4675308"/>
          </a:xfrm>
        </p:spPr>
      </p:pic>
      <p:sp>
        <p:nvSpPr>
          <p:cNvPr id="5" name="Title 1"/>
          <p:cNvSpPr txBox="1">
            <a:spLocks/>
          </p:cNvSpPr>
          <p:nvPr/>
        </p:nvSpPr>
        <p:spPr>
          <a:xfrm>
            <a:off x="228600" y="1600200"/>
            <a:ext cx="4343400" cy="472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pPr fontAlgn="base"/>
            <a:r>
              <a:rPr lang="en-US" sz="3200" b="1" dirty="0">
                <a:latin typeface="+mj-lt"/>
              </a:rPr>
              <a:t>A case study of the radiative forcing of persistent contrails evolving into contrail-induced cirrus</a:t>
            </a:r>
          </a:p>
          <a:p>
            <a:r>
              <a:rPr lang="en-US" sz="3100" dirty="0" smtClean="0">
                <a:solidFill>
                  <a:srgbClr val="1982D1"/>
                </a:solidFill>
                <a:latin typeface="+mj-lt"/>
              </a:rPr>
              <a:t>March 20, 2009</a:t>
            </a:r>
            <a:endParaRPr lang="en-US" sz="3100" dirty="0">
              <a:solidFill>
                <a:srgbClr val="1982D1"/>
              </a:solidFill>
              <a:latin typeface="+mj-lt"/>
            </a:endParaRPr>
          </a:p>
        </p:txBody>
      </p:sp>
    </p:spTree>
    <p:extLst>
      <p:ext uri="{BB962C8B-B14F-4D97-AF65-F5344CB8AC3E}">
        <p14:creationId xmlns:p14="http://schemas.microsoft.com/office/powerpoint/2010/main" val="22194883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t>“</a:t>
            </a:r>
            <a:r>
              <a:rPr lang="en-US" dirty="0" err="1" smtClean="0"/>
              <a:t>Chemtrails</a:t>
            </a:r>
            <a:r>
              <a:rPr lang="en-US" dirty="0" smtClean="0"/>
              <a: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940904"/>
            <a:ext cx="7162800" cy="43434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5271052"/>
            <a:ext cx="6531429" cy="6858000"/>
          </a:xfrm>
          <a:prstGeom prst="rect">
            <a:avLst/>
          </a:prstGeom>
        </p:spPr>
      </p:pic>
      <p:sp>
        <p:nvSpPr>
          <p:cNvPr id="4" name="TextBox 3"/>
          <p:cNvSpPr txBox="1"/>
          <p:nvPr/>
        </p:nvSpPr>
        <p:spPr>
          <a:xfrm>
            <a:off x="609600" y="4427380"/>
            <a:ext cx="7772400" cy="830997"/>
          </a:xfrm>
          <a:prstGeom prst="rect">
            <a:avLst/>
          </a:prstGeom>
          <a:solidFill>
            <a:schemeClr val="accent1"/>
          </a:solidFill>
        </p:spPr>
        <p:txBody>
          <a:bodyPr wrap="square" rtlCol="0">
            <a:spAutoFit/>
          </a:bodyPr>
          <a:lstStyle/>
          <a:p>
            <a:pPr algn="ctr"/>
            <a:r>
              <a:rPr lang="en-US" sz="2400" b="1" dirty="0" err="1" smtClean="0">
                <a:latin typeface="Source Sans Pro" pitchFamily="34" charset="0"/>
              </a:rPr>
              <a:t>Stadis</a:t>
            </a:r>
            <a:r>
              <a:rPr lang="en-US" sz="2400" b="1" dirty="0" smtClean="0">
                <a:latin typeface="Source Sans Pro" pitchFamily="34" charset="0"/>
              </a:rPr>
              <a:t> 450 </a:t>
            </a:r>
            <a:r>
              <a:rPr lang="en-US" sz="2400" b="1" dirty="0">
                <a:latin typeface="Source Sans Pro" pitchFamily="34" charset="0"/>
              </a:rPr>
              <a:t>DINNSA</a:t>
            </a:r>
            <a:r>
              <a:rPr lang="en-US" sz="2400" b="1" dirty="0" smtClean="0">
                <a:latin typeface="Source Sans Pro" pitchFamily="34" charset="0"/>
              </a:rPr>
              <a:t> = </a:t>
            </a:r>
            <a:r>
              <a:rPr lang="en-US" sz="2400" b="1" dirty="0">
                <a:latin typeface="Source Sans Pro" pitchFamily="34" charset="0"/>
              </a:rPr>
              <a:t>Dinonylnaphthylsulfonic </a:t>
            </a:r>
            <a:r>
              <a:rPr lang="en-US" sz="2400" b="1" dirty="0" smtClean="0">
                <a:latin typeface="Source Sans Pro" pitchFamily="34" charset="0"/>
              </a:rPr>
              <a:t>acid</a:t>
            </a:r>
          </a:p>
          <a:p>
            <a:pPr algn="ctr"/>
            <a:r>
              <a:rPr lang="en-US" sz="2400" b="1" dirty="0" smtClean="0">
                <a:solidFill>
                  <a:schemeClr val="bg1"/>
                </a:solidFill>
                <a:latin typeface="Source Sans Pro" pitchFamily="34" charset="0"/>
              </a:rPr>
              <a:t>Barium Fuel Additive </a:t>
            </a:r>
            <a:r>
              <a:rPr lang="en-US" sz="2400" b="1" dirty="0" smtClean="0">
                <a:latin typeface="Source Sans Pro" pitchFamily="34" charset="0"/>
              </a:rPr>
              <a:t>= Anti-Static Agent used since 1962</a:t>
            </a:r>
            <a:endParaRPr lang="en-US" sz="2400" b="1" dirty="0">
              <a:latin typeface="Source Sans Pro" pitchFamily="34" charset="0"/>
            </a:endParaRPr>
          </a:p>
        </p:txBody>
      </p:sp>
    </p:spTree>
    <p:extLst>
      <p:ext uri="{BB962C8B-B14F-4D97-AF65-F5344CB8AC3E}">
        <p14:creationId xmlns:p14="http://schemas.microsoft.com/office/powerpoint/2010/main" val="40773806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 </a:t>
            </a:r>
            <a:r>
              <a:rPr lang="en-US" dirty="0" smtClean="0">
                <a:solidFill>
                  <a:srgbClr val="1982D1"/>
                </a:solidFill>
              </a:rPr>
              <a:t>Credibility is Crucial</a:t>
            </a:r>
            <a:endParaRPr lang="en-US" dirty="0">
              <a:solidFill>
                <a:srgbClr val="1982D1"/>
              </a:solidFill>
            </a:endParaRPr>
          </a:p>
        </p:txBody>
      </p:sp>
      <p:sp>
        <p:nvSpPr>
          <p:cNvPr id="3" name="Content Placeholder 2"/>
          <p:cNvSpPr>
            <a:spLocks noGrp="1"/>
          </p:cNvSpPr>
          <p:nvPr>
            <p:ph idx="1"/>
          </p:nvPr>
        </p:nvSpPr>
        <p:spPr>
          <a:xfrm>
            <a:off x="228600" y="1600200"/>
            <a:ext cx="5257800" cy="4525963"/>
          </a:xfrm>
        </p:spPr>
        <p:txBody>
          <a:bodyPr>
            <a:normAutofit fontScale="85000" lnSpcReduction="20000"/>
          </a:bodyPr>
          <a:lstStyle/>
          <a:p>
            <a:pPr fontAlgn="base"/>
            <a:r>
              <a:rPr lang="en-US" dirty="0" err="1"/>
              <a:t>Chemtrails</a:t>
            </a:r>
            <a:endParaRPr lang="en-US" dirty="0"/>
          </a:p>
          <a:p>
            <a:pPr fontAlgn="base"/>
            <a:r>
              <a:rPr lang="en-US" dirty="0"/>
              <a:t>Persistent Contrails</a:t>
            </a:r>
          </a:p>
          <a:p>
            <a:pPr fontAlgn="base"/>
            <a:r>
              <a:rPr lang="en-US" dirty="0"/>
              <a:t>Spreading Contrails</a:t>
            </a:r>
          </a:p>
          <a:p>
            <a:pPr fontAlgn="base"/>
            <a:r>
              <a:rPr lang="en-US" dirty="0"/>
              <a:t>Contrail Cirrus</a:t>
            </a:r>
          </a:p>
          <a:p>
            <a:pPr fontAlgn="base"/>
            <a:r>
              <a:rPr lang="en-US" dirty="0"/>
              <a:t>Contrail Induced Cloudiness</a:t>
            </a:r>
          </a:p>
          <a:p>
            <a:pPr fontAlgn="base"/>
            <a:r>
              <a:rPr lang="en-US" dirty="0"/>
              <a:t>Aviation Induced </a:t>
            </a:r>
            <a:r>
              <a:rPr lang="en-US" dirty="0" smtClean="0"/>
              <a:t>Cloudiness</a:t>
            </a:r>
            <a:endParaRPr lang="en-US" dirty="0"/>
          </a:p>
          <a:p>
            <a:pPr fontAlgn="base"/>
            <a:r>
              <a:rPr lang="en-US" dirty="0"/>
              <a:t>Aviation Induced Cirrus</a:t>
            </a:r>
          </a:p>
          <a:p>
            <a:pPr fontAlgn="base"/>
            <a:r>
              <a:rPr lang="en-US" dirty="0"/>
              <a:t>Induced Cirrus Cloudiness</a:t>
            </a:r>
          </a:p>
          <a:p>
            <a:pPr fontAlgn="base"/>
            <a:r>
              <a:rPr lang="en-US" dirty="0"/>
              <a:t>Man-made </a:t>
            </a:r>
            <a:r>
              <a:rPr lang="en-US" dirty="0" smtClean="0"/>
              <a:t>clouds</a:t>
            </a:r>
          </a:p>
          <a:p>
            <a:pPr fontAlgn="base"/>
            <a:r>
              <a:rPr lang="en-US" sz="4200" b="1" dirty="0" smtClean="0"/>
              <a:t>Artificial </a:t>
            </a:r>
            <a:r>
              <a:rPr lang="en-US" sz="4200" b="1" dirty="0"/>
              <a:t>Clouds</a:t>
            </a:r>
            <a:endParaRPr lang="en-US" sz="4200" dirty="0"/>
          </a:p>
          <a:p>
            <a:endParaRPr lang="en-US" dirty="0"/>
          </a:p>
        </p:txBody>
      </p:sp>
      <p:sp>
        <p:nvSpPr>
          <p:cNvPr id="4" name="TextBox 3"/>
          <p:cNvSpPr txBox="1"/>
          <p:nvPr/>
        </p:nvSpPr>
        <p:spPr>
          <a:xfrm>
            <a:off x="5486400" y="1600200"/>
            <a:ext cx="3200400" cy="1354217"/>
          </a:xfrm>
          <a:prstGeom prst="rect">
            <a:avLst/>
          </a:prstGeom>
          <a:noFill/>
        </p:spPr>
        <p:txBody>
          <a:bodyPr wrap="square" rtlCol="0">
            <a:spAutoFit/>
          </a:bodyPr>
          <a:lstStyle/>
          <a:p>
            <a:pPr marL="285750" indent="-285750" fontAlgn="base">
              <a:buFont typeface="Arial" panose="020B0604020202020204" pitchFamily="34" charset="0"/>
              <a:buChar char="•"/>
            </a:pPr>
            <a:r>
              <a:rPr lang="en-US" sz="3200" b="1" dirty="0"/>
              <a:t>Sky Brightening</a:t>
            </a:r>
          </a:p>
          <a:p>
            <a:pPr marL="285750" indent="-285750" fontAlgn="base">
              <a:buFont typeface="Arial" panose="020B0604020202020204" pitchFamily="34" charset="0"/>
              <a:buChar char="•"/>
            </a:pPr>
            <a:r>
              <a:rPr lang="en-US" sz="3200" b="1" dirty="0"/>
              <a:t>Ice Haze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420" y="3276600"/>
            <a:ext cx="3984402" cy="3143250"/>
          </a:xfrm>
          <a:prstGeom prst="rect">
            <a:avLst/>
          </a:prstGeom>
        </p:spPr>
      </p:pic>
    </p:spTree>
    <p:extLst>
      <p:ext uri="{BB962C8B-B14F-4D97-AF65-F5344CB8AC3E}">
        <p14:creationId xmlns:p14="http://schemas.microsoft.com/office/powerpoint/2010/main" val="26251050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rmAutofit fontScale="90000"/>
          </a:bodyPr>
          <a:lstStyle/>
          <a:p>
            <a:r>
              <a:rPr lang="en-US" dirty="0" smtClean="0"/>
              <a:t>Jet Aircraft </a:t>
            </a:r>
            <a:r>
              <a:rPr lang="en-US" dirty="0" smtClean="0">
                <a:solidFill>
                  <a:srgbClr val="1982D1"/>
                </a:solidFill>
              </a:rPr>
              <a:t>“Accidental Geoengineering”</a:t>
            </a:r>
            <a:endParaRPr lang="en-US" dirty="0">
              <a:solidFill>
                <a:srgbClr val="1982D1"/>
              </a:solidFill>
            </a:endParaRPr>
          </a:p>
        </p:txBody>
      </p:sp>
      <p:sp>
        <p:nvSpPr>
          <p:cNvPr id="3" name="Content Placeholder 2"/>
          <p:cNvSpPr>
            <a:spLocks noGrp="1"/>
          </p:cNvSpPr>
          <p:nvPr>
            <p:ph idx="1"/>
          </p:nvPr>
        </p:nvSpPr>
        <p:spPr>
          <a:xfrm>
            <a:off x="457200" y="2362200"/>
            <a:ext cx="8229600" cy="3124200"/>
          </a:xfrm>
        </p:spPr>
        <p:txBody>
          <a:bodyPr/>
          <a:lstStyle/>
          <a:p>
            <a:pPr marL="0" indent="0">
              <a:buNone/>
            </a:pPr>
            <a:r>
              <a:rPr lang="en-US" sz="3600" b="1" dirty="0"/>
              <a:t>"I'm talking about a sub-visual </a:t>
            </a:r>
            <a:r>
              <a:rPr lang="en-US" sz="3600" b="1" dirty="0">
                <a:solidFill>
                  <a:srgbClr val="1982D1"/>
                </a:solidFill>
              </a:rPr>
              <a:t>contrail-generated haze of ice</a:t>
            </a:r>
            <a:r>
              <a:rPr lang="en-US" sz="3600" b="1" dirty="0"/>
              <a:t>, which we do not classify as a cloud but gives blue sky more of a whitish tint."</a:t>
            </a:r>
            <a:endParaRPr lang="en-US" sz="3600" b="1" dirty="0" smtClean="0"/>
          </a:p>
          <a:p>
            <a:pPr marL="0" indent="0">
              <a:buNone/>
            </a:pPr>
            <a:r>
              <a:rPr lang="en-US" sz="2000" dirty="0" smtClean="0"/>
              <a:t>Chuck </a:t>
            </a:r>
            <a:r>
              <a:rPr lang="en-US" sz="2000" dirty="0"/>
              <a:t>Long, a </a:t>
            </a:r>
            <a:r>
              <a:rPr lang="en-US" sz="2000" dirty="0">
                <a:hlinkClick r:id="rId3"/>
              </a:rPr>
              <a:t>CIRES</a:t>
            </a:r>
            <a:r>
              <a:rPr lang="en-US" sz="2000" dirty="0"/>
              <a:t> researcher at NOAA/ESRL's </a:t>
            </a:r>
            <a:r>
              <a:rPr lang="en-US" sz="2000" dirty="0">
                <a:hlinkClick r:id="rId4"/>
              </a:rPr>
              <a:t>Global </a:t>
            </a:r>
            <a:r>
              <a:rPr lang="en-US" sz="2000" dirty="0" smtClean="0">
                <a:hlinkClick r:id="rId4"/>
              </a:rPr>
              <a:t>Monitoring Division</a:t>
            </a:r>
            <a:r>
              <a:rPr lang="en-US" sz="2000" dirty="0" smtClean="0"/>
              <a:t> </a:t>
            </a:r>
            <a:endParaRPr lang="en-US" sz="2000" dirty="0"/>
          </a:p>
        </p:txBody>
      </p:sp>
    </p:spTree>
    <p:extLst>
      <p:ext uri="{BB962C8B-B14F-4D97-AF65-F5344CB8AC3E}">
        <p14:creationId xmlns:p14="http://schemas.microsoft.com/office/powerpoint/2010/main" val="12691109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362200"/>
          </a:xfrm>
        </p:spPr>
        <p:txBody>
          <a:bodyPr>
            <a:normAutofit/>
          </a:bodyPr>
          <a:lstStyle/>
          <a:p>
            <a:pPr fontAlgn="base"/>
            <a:r>
              <a:rPr lang="en-US" sz="3600" dirty="0">
                <a:solidFill>
                  <a:srgbClr val="1982D1"/>
                </a:solidFill>
              </a:rPr>
              <a:t>Sulfuric Acid from Aviation and Ship Tracks </a:t>
            </a:r>
            <a:r>
              <a:rPr lang="en-US" sz="3600" dirty="0"/>
              <a:t>may be higher today than Geoengineering SRM would require in 2020</a:t>
            </a:r>
          </a:p>
        </p:txBody>
      </p:sp>
      <p:sp>
        <p:nvSpPr>
          <p:cNvPr id="4" name="TextBox 3"/>
          <p:cNvSpPr txBox="1"/>
          <p:nvPr/>
        </p:nvSpPr>
        <p:spPr>
          <a:xfrm>
            <a:off x="381000" y="2514599"/>
            <a:ext cx="8610600" cy="954107"/>
          </a:xfrm>
          <a:prstGeom prst="rect">
            <a:avLst/>
          </a:prstGeom>
          <a:noFill/>
        </p:spPr>
        <p:txBody>
          <a:bodyPr wrap="square" rtlCol="0">
            <a:spAutoFit/>
          </a:bodyPr>
          <a:lstStyle/>
          <a:p>
            <a:r>
              <a:rPr lang="en-US" sz="2800" b="1" i="1" dirty="0" smtClean="0">
                <a:solidFill>
                  <a:srgbClr val="1982D1"/>
                </a:solidFill>
              </a:rPr>
              <a:t>“25,000 </a:t>
            </a:r>
            <a:r>
              <a:rPr lang="en-US" sz="2800" b="1" i="1" dirty="0">
                <a:solidFill>
                  <a:srgbClr val="1982D1"/>
                </a:solidFill>
              </a:rPr>
              <a:t>metric tons of sulfuric acid to cut global warming in half after one year</a:t>
            </a:r>
            <a:r>
              <a:rPr lang="en-US" sz="2800" i="1" dirty="0" smtClean="0">
                <a:solidFill>
                  <a:srgbClr val="1982D1"/>
                </a:solidFill>
              </a:rPr>
              <a:t>.” </a:t>
            </a:r>
            <a:r>
              <a:rPr lang="en-US" sz="2800" i="1" dirty="0" smtClean="0"/>
              <a:t>– </a:t>
            </a:r>
            <a:r>
              <a:rPr lang="en-US" sz="2800" b="1" i="1" dirty="0" smtClean="0"/>
              <a:t>David Keith</a:t>
            </a:r>
            <a:endParaRPr lang="en-US" sz="2800" b="1" dirty="0"/>
          </a:p>
        </p:txBody>
      </p:sp>
      <p:sp>
        <p:nvSpPr>
          <p:cNvPr id="6" name="TextBox 5"/>
          <p:cNvSpPr txBox="1"/>
          <p:nvPr/>
        </p:nvSpPr>
        <p:spPr>
          <a:xfrm>
            <a:off x="381000" y="3657599"/>
            <a:ext cx="8610600" cy="1200329"/>
          </a:xfrm>
          <a:prstGeom prst="rect">
            <a:avLst/>
          </a:prstGeom>
          <a:noFill/>
        </p:spPr>
        <p:txBody>
          <a:bodyPr wrap="square" rtlCol="0">
            <a:spAutoFit/>
          </a:bodyPr>
          <a:lstStyle/>
          <a:p>
            <a:r>
              <a:rPr lang="en-US" sz="2400" i="1" dirty="0" smtClean="0"/>
              <a:t>“</a:t>
            </a:r>
            <a:r>
              <a:rPr lang="en-US" sz="2400" dirty="0" smtClean="0"/>
              <a:t>1990 global</a:t>
            </a:r>
            <a:r>
              <a:rPr lang="en-US" sz="2400" dirty="0"/>
              <a:t> aviation’s </a:t>
            </a:r>
            <a:r>
              <a:rPr lang="en-US" sz="2400" b="1" dirty="0" smtClean="0"/>
              <a:t>annual </a:t>
            </a:r>
            <a:r>
              <a:rPr lang="en-US" sz="2400" b="1" dirty="0"/>
              <a:t>contribution to the atmospheric sulfur budget by aircraft of 2.E7 </a:t>
            </a:r>
            <a:r>
              <a:rPr lang="en-US" sz="2400" b="1" dirty="0" smtClean="0"/>
              <a:t>kg </a:t>
            </a:r>
            <a:r>
              <a:rPr lang="en-US" sz="2400" b="1" dirty="0"/>
              <a:t>H2SO4 (20,000 </a:t>
            </a:r>
            <a:r>
              <a:rPr lang="en-US" sz="2400" b="1" dirty="0" smtClean="0"/>
              <a:t>metric tons) </a:t>
            </a:r>
            <a:r>
              <a:rPr lang="en-US" sz="2400" b="1" dirty="0"/>
              <a:t>. </a:t>
            </a:r>
            <a:r>
              <a:rPr lang="en-US" sz="2400" b="1" dirty="0" smtClean="0"/>
              <a:t>…</a:t>
            </a:r>
            <a:r>
              <a:rPr lang="en-US" sz="2400" dirty="0" smtClean="0"/>
              <a:t>by </a:t>
            </a:r>
            <a:r>
              <a:rPr lang="en-US" sz="2400" dirty="0"/>
              <a:t>2010 Aviation emissions could </a:t>
            </a:r>
            <a:r>
              <a:rPr lang="en-US" sz="2400" dirty="0" smtClean="0"/>
              <a:t>had [sic] </a:t>
            </a:r>
            <a:r>
              <a:rPr lang="en-US" sz="2400" dirty="0"/>
              <a:t>been up 110</a:t>
            </a:r>
            <a:r>
              <a:rPr lang="en-US" sz="2400" dirty="0" smtClean="0"/>
              <a:t>%”</a:t>
            </a:r>
            <a:endParaRPr lang="en-US" sz="2400" dirty="0"/>
          </a:p>
        </p:txBody>
      </p:sp>
      <p:sp>
        <p:nvSpPr>
          <p:cNvPr id="7" name="TextBox 6"/>
          <p:cNvSpPr txBox="1"/>
          <p:nvPr/>
        </p:nvSpPr>
        <p:spPr>
          <a:xfrm>
            <a:off x="381000" y="5029199"/>
            <a:ext cx="8610600" cy="1631216"/>
          </a:xfrm>
          <a:prstGeom prst="rect">
            <a:avLst/>
          </a:prstGeom>
          <a:noFill/>
        </p:spPr>
        <p:txBody>
          <a:bodyPr wrap="square" rtlCol="0">
            <a:spAutoFit/>
          </a:bodyPr>
          <a:lstStyle/>
          <a:p>
            <a:r>
              <a:rPr lang="en-US" sz="2400" b="1" i="1" dirty="0"/>
              <a:t>“So perhaps those in the GE community who are genuinely opposed to geoengineering should revise their premises and call for research into GE with the purpose of </a:t>
            </a:r>
            <a:r>
              <a:rPr lang="en-US" sz="2400" b="1" i="1" dirty="0">
                <a:solidFill>
                  <a:srgbClr val="1982D1"/>
                </a:solidFill>
              </a:rPr>
              <a:t>ending this ‘unintended’, but failed and still ongoing experiment</a:t>
            </a:r>
            <a:r>
              <a:rPr lang="en-US" sz="2400" b="1" i="1" dirty="0" smtClean="0"/>
              <a:t>.” </a:t>
            </a:r>
            <a:r>
              <a:rPr lang="en-US" sz="2400" i="1" dirty="0"/>
              <a:t>– </a:t>
            </a:r>
            <a:r>
              <a:rPr lang="en-US" sz="2400" b="1" i="1" dirty="0" smtClean="0"/>
              <a:t>Oscar Escobar</a:t>
            </a:r>
            <a:endParaRPr lang="en-US" dirty="0"/>
          </a:p>
        </p:txBody>
      </p:sp>
    </p:spTree>
    <p:extLst>
      <p:ext uri="{BB962C8B-B14F-4D97-AF65-F5344CB8AC3E}">
        <p14:creationId xmlns:p14="http://schemas.microsoft.com/office/powerpoint/2010/main" val="23055640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40" y="152400"/>
            <a:ext cx="8458200" cy="1143000"/>
          </a:xfrm>
        </p:spPr>
        <p:txBody>
          <a:bodyPr>
            <a:normAutofit fontScale="90000"/>
          </a:bodyPr>
          <a:lstStyle/>
          <a:p>
            <a:pPr fontAlgn="base"/>
            <a:r>
              <a:rPr lang="en-US" sz="3100" dirty="0" smtClean="0">
                <a:solidFill>
                  <a:srgbClr val="1982D1"/>
                </a:solidFill>
              </a:rPr>
              <a:t>Activists Take On Artificial Clouds At </a:t>
            </a:r>
            <a:r>
              <a:rPr lang="en-US" sz="3600" dirty="0" smtClean="0">
                <a:solidFill>
                  <a:srgbClr val="1982D1"/>
                </a:solidFill>
              </a:rPr>
              <a:t/>
            </a:r>
            <a:br>
              <a:rPr lang="en-US" sz="3600" dirty="0" smtClean="0">
                <a:solidFill>
                  <a:srgbClr val="1982D1"/>
                </a:solidFill>
              </a:rPr>
            </a:br>
            <a:r>
              <a:rPr lang="en-US" sz="3600" dirty="0" smtClean="0"/>
              <a:t>US EPA Hearing on Jet Pollution – September 2015</a:t>
            </a:r>
            <a:endParaRPr lang="en-US" sz="3600" dirty="0"/>
          </a:p>
        </p:txBody>
      </p:sp>
      <p:sp>
        <p:nvSpPr>
          <p:cNvPr id="7" name="TextBox 6"/>
          <p:cNvSpPr txBox="1"/>
          <p:nvPr/>
        </p:nvSpPr>
        <p:spPr>
          <a:xfrm>
            <a:off x="164275" y="4724400"/>
            <a:ext cx="8839200" cy="1754326"/>
          </a:xfrm>
          <a:prstGeom prst="rect">
            <a:avLst/>
          </a:prstGeom>
          <a:noFill/>
        </p:spPr>
        <p:txBody>
          <a:bodyPr wrap="square" rtlCol="0">
            <a:spAutoFit/>
          </a:bodyPr>
          <a:lstStyle/>
          <a:p>
            <a:pPr fontAlgn="base"/>
            <a:r>
              <a:rPr lang="en-US" b="1" dirty="0" smtClean="0">
                <a:latin typeface="Source Sans Pro" pitchFamily="34" charset="0"/>
              </a:rPr>
              <a:t>July </a:t>
            </a:r>
            <a:r>
              <a:rPr lang="en-US" b="1" dirty="0">
                <a:latin typeface="Source Sans Pro" pitchFamily="34" charset="0"/>
              </a:rPr>
              <a:t>25, 2016 –</a:t>
            </a:r>
            <a:r>
              <a:rPr lang="en-US" dirty="0">
                <a:latin typeface="Source Sans Pro" pitchFamily="34" charset="0"/>
              </a:rPr>
              <a:t> </a:t>
            </a:r>
            <a:r>
              <a:rPr lang="en-US" dirty="0">
                <a:latin typeface="Source Sans Pro" pitchFamily="34" charset="0"/>
                <a:hlinkClick r:id="rId3"/>
              </a:rPr>
              <a:t>BREAKING: EPA To Limit Greenhouse Gases From Airplanes</a:t>
            </a:r>
            <a:endParaRPr lang="en-US" dirty="0">
              <a:latin typeface="Source Sans Pro" pitchFamily="34" charset="0"/>
            </a:endParaRPr>
          </a:p>
          <a:p>
            <a:pPr fontAlgn="base"/>
            <a:r>
              <a:rPr lang="en-US" b="1" dirty="0">
                <a:latin typeface="Source Sans Pro" pitchFamily="34" charset="0"/>
              </a:rPr>
              <a:t>July 31, 2016 – </a:t>
            </a:r>
            <a:r>
              <a:rPr lang="en-US" dirty="0">
                <a:latin typeface="Source Sans Pro" pitchFamily="34" charset="0"/>
                <a:hlinkClick r:id="rId4"/>
              </a:rPr>
              <a:t>White House releases “</a:t>
            </a:r>
            <a:r>
              <a:rPr lang="en-US" b="1" dirty="0">
                <a:latin typeface="Source Sans Pro" pitchFamily="34" charset="0"/>
                <a:hlinkClick r:id="rId4"/>
              </a:rPr>
              <a:t>Federal Alternative Jet Fuel Research and Development Strategy</a:t>
            </a:r>
            <a:r>
              <a:rPr lang="en-US" dirty="0">
                <a:latin typeface="Source Sans Pro" pitchFamily="34" charset="0"/>
                <a:hlinkClick r:id="rId4"/>
              </a:rPr>
              <a:t>”</a:t>
            </a:r>
            <a:endParaRPr lang="en-US" dirty="0">
              <a:latin typeface="Source Sans Pro" pitchFamily="34" charset="0"/>
            </a:endParaRPr>
          </a:p>
          <a:p>
            <a:pPr fontAlgn="base"/>
            <a:r>
              <a:rPr lang="en-US" b="1" dirty="0">
                <a:latin typeface="Source Sans Pro" pitchFamily="34" charset="0"/>
              </a:rPr>
              <a:t>September 3, 2016 –</a:t>
            </a:r>
            <a:r>
              <a:rPr lang="en-US" dirty="0">
                <a:latin typeface="Source Sans Pro" pitchFamily="34" charset="0"/>
              </a:rPr>
              <a:t> </a:t>
            </a:r>
            <a:r>
              <a:rPr lang="en-US" dirty="0">
                <a:latin typeface="Source Sans Pro" pitchFamily="34" charset="0"/>
                <a:hlinkClick r:id="rId5"/>
              </a:rPr>
              <a:t>China, U.S. and Europe pledge support for </a:t>
            </a:r>
            <a:r>
              <a:rPr lang="en-US" b="1" dirty="0">
                <a:latin typeface="Source Sans Pro" pitchFamily="34" charset="0"/>
                <a:hlinkClick r:id="rId5"/>
              </a:rPr>
              <a:t>global aviation emissions pact</a:t>
            </a:r>
            <a:endParaRPr lang="en-US" b="1" dirty="0">
              <a:latin typeface="Source Sans Pro" pitchFamily="34" charset="0"/>
            </a:endParaRPr>
          </a:p>
          <a:p>
            <a:pPr fontAlgn="base"/>
            <a:r>
              <a:rPr lang="en-US" b="1" dirty="0">
                <a:latin typeface="Source Sans Pro" pitchFamily="34" charset="0"/>
              </a:rPr>
              <a:t>September 12, 2016 – </a:t>
            </a:r>
            <a:r>
              <a:rPr lang="en-US" dirty="0">
                <a:latin typeface="Source Sans Pro" pitchFamily="34" charset="0"/>
                <a:hlinkClick r:id="rId6"/>
              </a:rPr>
              <a:t>Greens move to </a:t>
            </a:r>
            <a:r>
              <a:rPr lang="en-US" b="1" dirty="0">
                <a:latin typeface="Source Sans Pro" pitchFamily="34" charset="0"/>
                <a:hlinkClick r:id="rId6"/>
              </a:rPr>
              <a:t>dismiss EPA lawsuit </a:t>
            </a:r>
            <a:r>
              <a:rPr lang="en-US" dirty="0">
                <a:latin typeface="Source Sans Pro" pitchFamily="34" charset="0"/>
                <a:hlinkClick r:id="rId6"/>
              </a:rPr>
              <a:t>over airplane emissions</a:t>
            </a:r>
            <a:endParaRPr lang="en-US" dirty="0">
              <a:latin typeface="Source Sans Pro"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4444" y="1371599"/>
            <a:ext cx="5098862" cy="3142695"/>
          </a:xfrm>
          <a:prstGeom prst="rect">
            <a:avLst/>
          </a:prstGeom>
        </p:spPr>
      </p:pic>
    </p:spTree>
    <p:extLst>
      <p:ext uri="{BB962C8B-B14F-4D97-AF65-F5344CB8AC3E}">
        <p14:creationId xmlns:p14="http://schemas.microsoft.com/office/powerpoint/2010/main" val="1637450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Birth of </a:t>
            </a:r>
            <a:r>
              <a:rPr lang="en-US" dirty="0" smtClean="0">
                <a:solidFill>
                  <a:srgbClr val="1982D1"/>
                </a:solidFill>
              </a:rPr>
              <a:t>Cloud Seeding </a:t>
            </a:r>
            <a:r>
              <a:rPr lang="en-US" dirty="0" smtClean="0"/>
              <a:t/>
            </a:r>
            <a:br>
              <a:rPr lang="en-US" dirty="0" smtClean="0"/>
            </a:br>
            <a:r>
              <a:rPr lang="en-US" sz="2700" dirty="0" smtClean="0"/>
              <a:t>November </a:t>
            </a:r>
            <a:r>
              <a:rPr lang="en-US" sz="2700" dirty="0"/>
              <a:t>13, </a:t>
            </a:r>
            <a:r>
              <a:rPr lang="en-US" sz="2700" dirty="0" smtClean="0"/>
              <a:t>1946</a:t>
            </a:r>
            <a:endParaRPr lang="en-US" sz="2700" dirty="0"/>
          </a:p>
        </p:txBody>
      </p:sp>
      <p:sp>
        <p:nvSpPr>
          <p:cNvPr id="5" name="Text Placeholder 4"/>
          <p:cNvSpPr>
            <a:spLocks noGrp="1"/>
          </p:cNvSpPr>
          <p:nvPr>
            <p:ph type="body" idx="1"/>
          </p:nvPr>
        </p:nvSpPr>
        <p:spPr>
          <a:xfrm>
            <a:off x="685800" y="1371600"/>
            <a:ext cx="7696200" cy="639762"/>
          </a:xfrm>
        </p:spPr>
        <p:txBody>
          <a:bodyPr>
            <a:normAutofit fontScale="92500"/>
          </a:bodyPr>
          <a:lstStyle/>
          <a:p>
            <a:pPr algn="ctr"/>
            <a:r>
              <a:rPr lang="en-US" dirty="0" smtClean="0">
                <a:latin typeface="Source Sans Pro Black" pitchFamily="34" charset="0"/>
              </a:rPr>
              <a:t>Vincent Schaefer,  Irving Langmuir, and Bernard Vonnegut</a:t>
            </a:r>
            <a:endParaRPr lang="en-US" dirty="0">
              <a:latin typeface="Source Sans Pro Black" pitchFamily="34" charset="0"/>
            </a:endParaRPr>
          </a:p>
        </p:txBody>
      </p:sp>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1650" y="2174875"/>
            <a:ext cx="3951288" cy="3951288"/>
          </a:xfrm>
        </p:spPr>
      </p:pic>
      <p:pic>
        <p:nvPicPr>
          <p:cNvPr id="14" name="Content Placeholder 1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410200" y="2102291"/>
            <a:ext cx="3200400" cy="4058797"/>
          </a:xfrm>
        </p:spPr>
      </p:pic>
    </p:spTree>
    <p:extLst>
      <p:ext uri="{BB962C8B-B14F-4D97-AF65-F5344CB8AC3E}">
        <p14:creationId xmlns:p14="http://schemas.microsoft.com/office/powerpoint/2010/main" val="4135717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756" y="3706238"/>
            <a:ext cx="4929545" cy="3151762"/>
          </a:xfrm>
          <a:prstGeom prst="rect">
            <a:avLst/>
          </a:prstGeom>
        </p:spPr>
      </p:pic>
      <p:sp>
        <p:nvSpPr>
          <p:cNvPr id="2" name="Title 1"/>
          <p:cNvSpPr>
            <a:spLocks noGrp="1"/>
          </p:cNvSpPr>
          <p:nvPr>
            <p:ph type="title"/>
          </p:nvPr>
        </p:nvSpPr>
        <p:spPr>
          <a:xfrm>
            <a:off x="468911" y="9896"/>
            <a:ext cx="8229600" cy="808038"/>
          </a:xfrm>
        </p:spPr>
        <p:txBody>
          <a:bodyPr/>
          <a:lstStyle/>
          <a:p>
            <a:r>
              <a:rPr lang="en-US" dirty="0" smtClean="0">
                <a:solidFill>
                  <a:srgbClr val="1982D1"/>
                </a:solidFill>
              </a:rPr>
              <a:t>Artificial Cloud </a:t>
            </a:r>
            <a:r>
              <a:rPr lang="en-US" dirty="0" smtClean="0"/>
              <a:t>Experimentation</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24597" y="934192"/>
            <a:ext cx="3862449" cy="2923961"/>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4400"/>
            <a:ext cx="4775838" cy="374808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03" y="4143870"/>
            <a:ext cx="3568700" cy="2676525"/>
          </a:xfrm>
          <a:prstGeom prst="rect">
            <a:avLst/>
          </a:prstGeom>
        </p:spPr>
      </p:pic>
    </p:spTree>
    <p:extLst>
      <p:ext uri="{BB962C8B-B14F-4D97-AF65-F5344CB8AC3E}">
        <p14:creationId xmlns:p14="http://schemas.microsoft.com/office/powerpoint/2010/main" val="502667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smtClean="0"/>
              <a:t>Geoengineering Is Already Happening</a:t>
            </a:r>
            <a:br>
              <a:rPr lang="en-US" dirty="0" smtClean="0"/>
            </a:br>
            <a:r>
              <a:rPr lang="en-US" sz="3600" dirty="0">
                <a:solidFill>
                  <a:srgbClr val="1982D1"/>
                </a:solidFill>
              </a:rPr>
              <a:t>Could We </a:t>
            </a:r>
            <a:r>
              <a:rPr lang="en-US" sz="3600" dirty="0" smtClean="0">
                <a:solidFill>
                  <a:srgbClr val="1982D1"/>
                </a:solidFill>
              </a:rPr>
              <a:t>Detect “</a:t>
            </a:r>
            <a:r>
              <a:rPr lang="en-US" sz="3600" dirty="0">
                <a:solidFill>
                  <a:srgbClr val="1982D1"/>
                </a:solidFill>
              </a:rPr>
              <a:t>Rogue Geoengineering?”</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1371600"/>
            <a:ext cx="8595360" cy="3255264"/>
          </a:xfrm>
          <a:prstGeom prst="rect">
            <a:avLst/>
          </a:prstGeom>
        </p:spPr>
      </p:pic>
      <p:sp>
        <p:nvSpPr>
          <p:cNvPr id="7" name="TextBox 6"/>
          <p:cNvSpPr txBox="1"/>
          <p:nvPr/>
        </p:nvSpPr>
        <p:spPr>
          <a:xfrm>
            <a:off x="274320" y="4800600"/>
            <a:ext cx="8595360" cy="2215991"/>
          </a:xfrm>
          <a:prstGeom prst="rect">
            <a:avLst/>
          </a:prstGeom>
          <a:noFill/>
        </p:spPr>
        <p:txBody>
          <a:bodyPr wrap="square" rtlCol="0">
            <a:spAutoFit/>
          </a:bodyPr>
          <a:lstStyle/>
          <a:p>
            <a:pPr fontAlgn="base"/>
            <a:r>
              <a:rPr lang="en-US" sz="2400" b="1" i="1" dirty="0" smtClean="0"/>
              <a:t>“I </a:t>
            </a:r>
            <a:r>
              <a:rPr lang="en-US" sz="2400" b="1" i="1" dirty="0"/>
              <a:t>got a phone call from two men who said we work as consultants for the CIA and we’d like to know </a:t>
            </a:r>
            <a:r>
              <a:rPr lang="en-US" sz="2400" b="1" i="1" dirty="0">
                <a:solidFill>
                  <a:srgbClr val="FF0000"/>
                </a:solidFill>
              </a:rPr>
              <a:t>if some other country was controlling our climate, would we know about it?</a:t>
            </a:r>
            <a:endParaRPr lang="en-US" sz="2400" i="1" dirty="0">
              <a:solidFill>
                <a:srgbClr val="FF0000"/>
              </a:solidFill>
            </a:endParaRPr>
          </a:p>
          <a:p>
            <a:pPr fontAlgn="base"/>
            <a:r>
              <a:rPr lang="en-US" sz="2400" i="1" dirty="0"/>
              <a:t>“I told them, after thinking a little bit, that we probably </a:t>
            </a:r>
            <a:r>
              <a:rPr lang="en-US" sz="2400" i="1" dirty="0" smtClean="0"/>
              <a:t>would.”</a:t>
            </a:r>
          </a:p>
          <a:p>
            <a:pPr fontAlgn="base"/>
            <a:r>
              <a:rPr lang="en-US" sz="2400" b="1" i="1" dirty="0" smtClean="0"/>
              <a:t>Alan </a:t>
            </a:r>
            <a:r>
              <a:rPr lang="en-US" sz="2400" b="1" i="1" dirty="0" err="1" smtClean="0"/>
              <a:t>Robock</a:t>
            </a:r>
            <a:endParaRPr lang="en-US" sz="2400" b="1" i="1" dirty="0"/>
          </a:p>
          <a:p>
            <a:endParaRPr lang="en-US" dirty="0"/>
          </a:p>
        </p:txBody>
      </p:sp>
    </p:spTree>
    <p:extLst>
      <p:ext uri="{BB962C8B-B14F-4D97-AF65-F5344CB8AC3E}">
        <p14:creationId xmlns:p14="http://schemas.microsoft.com/office/powerpoint/2010/main" val="37998228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smtClean="0"/>
              <a:t>Geoengineering Is Already Happening</a:t>
            </a:r>
            <a:br>
              <a:rPr lang="en-US" dirty="0" smtClean="0"/>
            </a:br>
            <a:r>
              <a:rPr lang="en-US" sz="3600" dirty="0">
                <a:solidFill>
                  <a:srgbClr val="1982D1"/>
                </a:solidFill>
              </a:rPr>
              <a:t>Could We </a:t>
            </a:r>
            <a:r>
              <a:rPr lang="en-US" sz="3600" dirty="0" smtClean="0">
                <a:solidFill>
                  <a:srgbClr val="1982D1"/>
                </a:solidFill>
              </a:rPr>
              <a:t>Detect “</a:t>
            </a:r>
            <a:r>
              <a:rPr lang="en-US" sz="3600" dirty="0">
                <a:solidFill>
                  <a:srgbClr val="1982D1"/>
                </a:solidFill>
              </a:rPr>
              <a:t>Rogue Geoengineering?”</a:t>
            </a:r>
            <a:endParaRPr lang="en-US" sz="3600" dirty="0"/>
          </a:p>
        </p:txBody>
      </p:sp>
      <p:sp>
        <p:nvSpPr>
          <p:cNvPr id="7" name="TextBox 6"/>
          <p:cNvSpPr txBox="1"/>
          <p:nvPr/>
        </p:nvSpPr>
        <p:spPr>
          <a:xfrm>
            <a:off x="257755" y="4953000"/>
            <a:ext cx="8595360" cy="1692771"/>
          </a:xfrm>
          <a:prstGeom prst="rect">
            <a:avLst/>
          </a:prstGeom>
          <a:noFill/>
        </p:spPr>
        <p:txBody>
          <a:bodyPr wrap="square" rtlCol="0">
            <a:spAutoFit/>
          </a:bodyPr>
          <a:lstStyle/>
          <a:p>
            <a:pPr fontAlgn="base"/>
            <a:r>
              <a:rPr lang="en-US" sz="2800" b="1" i="1" dirty="0" smtClean="0"/>
              <a:t>Dian J. Seidel – </a:t>
            </a:r>
            <a:r>
              <a:rPr lang="en-US" sz="2800" i="1" dirty="0" smtClean="0"/>
              <a:t>NOAA, speaking January 6, 2015 at the 20</a:t>
            </a:r>
            <a:r>
              <a:rPr lang="en-US" sz="2800" i="1" baseline="30000" dirty="0" smtClean="0"/>
              <a:t>th</a:t>
            </a:r>
            <a:r>
              <a:rPr lang="en-US" sz="2800" i="1" dirty="0" smtClean="0"/>
              <a:t> Conference on Planned and Inadvertent Weather Modification</a:t>
            </a:r>
            <a:endParaRPr lang="en-US" sz="2800" b="1" i="1" dirty="0"/>
          </a:p>
          <a:p>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539" y="1931194"/>
            <a:ext cx="2438400"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524376" cy="3100388"/>
          </a:xfrm>
          <a:prstGeom prst="rect">
            <a:avLst/>
          </a:prstGeom>
        </p:spPr>
      </p:pic>
    </p:spTree>
    <p:extLst>
      <p:ext uri="{BB962C8B-B14F-4D97-AF65-F5344CB8AC3E}">
        <p14:creationId xmlns:p14="http://schemas.microsoft.com/office/powerpoint/2010/main" val="15198939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14400"/>
            <a:ext cx="7772400" cy="1470025"/>
          </a:xfrm>
        </p:spPr>
        <p:txBody>
          <a:bodyPr/>
          <a:lstStyle/>
          <a:p>
            <a:r>
              <a:rPr lang="en-US" dirty="0" smtClean="0"/>
              <a:t>Geoengineering/ENMOD </a:t>
            </a:r>
            <a:r>
              <a:rPr lang="en-US" dirty="0" smtClean="0">
                <a:solidFill>
                  <a:srgbClr val="1982D1"/>
                </a:solidFill>
              </a:rPr>
              <a:t>Solution</a:t>
            </a:r>
            <a:endParaRPr lang="en-US" dirty="0">
              <a:solidFill>
                <a:srgbClr val="1982D1"/>
              </a:solidFill>
            </a:endParaRPr>
          </a:p>
        </p:txBody>
      </p:sp>
      <p:sp>
        <p:nvSpPr>
          <p:cNvPr id="5" name="Subtitle 4"/>
          <p:cNvSpPr>
            <a:spLocks noGrp="1"/>
          </p:cNvSpPr>
          <p:nvPr>
            <p:ph type="subTitle" idx="1"/>
          </p:nvPr>
        </p:nvSpPr>
        <p:spPr>
          <a:xfrm>
            <a:off x="1371600" y="2212975"/>
            <a:ext cx="6400800" cy="2514600"/>
          </a:xfrm>
        </p:spPr>
        <p:txBody>
          <a:bodyPr>
            <a:noAutofit/>
          </a:bodyPr>
          <a:lstStyle/>
          <a:p>
            <a:r>
              <a:rPr lang="en-US" sz="4800" dirty="0">
                <a:latin typeface="Source Sans Pro Black" pitchFamily="34" charset="0"/>
              </a:rPr>
              <a:t>Verification</a:t>
            </a:r>
          </a:p>
          <a:p>
            <a:r>
              <a:rPr lang="en-US" sz="4000" dirty="0" smtClean="0">
                <a:latin typeface="Source Sans Pro Black" pitchFamily="34" charset="0"/>
              </a:rPr>
              <a:t>and</a:t>
            </a:r>
          </a:p>
          <a:p>
            <a:r>
              <a:rPr lang="en-US" sz="4000" dirty="0" smtClean="0">
                <a:latin typeface="Source Sans Pro Black" pitchFamily="34" charset="0"/>
              </a:rPr>
              <a:t>Transparency</a:t>
            </a:r>
            <a:endParaRPr lang="en-US" sz="4000" dirty="0">
              <a:latin typeface="Source Sans Pro Black" pitchFamily="34" charset="0"/>
            </a:endParaRPr>
          </a:p>
        </p:txBody>
      </p:sp>
      <p:sp>
        <p:nvSpPr>
          <p:cNvPr id="6" name="Title 3"/>
          <p:cNvSpPr txBox="1">
            <a:spLocks/>
          </p:cNvSpPr>
          <p:nvPr/>
        </p:nvSpPr>
        <p:spPr>
          <a:xfrm>
            <a:off x="685800" y="45720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sz="6600" dirty="0" smtClean="0"/>
              <a:t>The Clarity Clause</a:t>
            </a:r>
            <a:endParaRPr lang="en-US" sz="6600" dirty="0">
              <a:solidFill>
                <a:srgbClr val="1982D1"/>
              </a:solidFill>
            </a:endParaRPr>
          </a:p>
        </p:txBody>
      </p:sp>
    </p:spTree>
    <p:extLst>
      <p:ext uri="{BB962C8B-B14F-4D97-AF65-F5344CB8AC3E}">
        <p14:creationId xmlns:p14="http://schemas.microsoft.com/office/powerpoint/2010/main" val="1499293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982D1"/>
                </a:solidFill>
              </a:rPr>
              <a:t>Clarity:</a:t>
            </a:r>
            <a:r>
              <a:rPr lang="en-US" dirty="0" smtClean="0"/>
              <a:t> A Sustained Observing System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20" y="1371600"/>
            <a:ext cx="9149655" cy="4648199"/>
          </a:xfrm>
        </p:spPr>
      </p:pic>
      <p:sp>
        <p:nvSpPr>
          <p:cNvPr id="5" name="Title 1"/>
          <p:cNvSpPr txBox="1">
            <a:spLocks/>
          </p:cNvSpPr>
          <p:nvPr/>
        </p:nvSpPr>
        <p:spPr>
          <a:xfrm>
            <a:off x="612913" y="6052930"/>
            <a:ext cx="8229600" cy="7785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smtClean="0">
                <a:solidFill>
                  <a:srgbClr val="1982D1"/>
                </a:solidFill>
              </a:rPr>
              <a:t>Citizen-Powered </a:t>
            </a:r>
            <a:r>
              <a:rPr lang="en-US" dirty="0" smtClean="0"/>
              <a:t>Sensor Network</a:t>
            </a:r>
            <a:endParaRPr lang="en-US" dirty="0">
              <a:solidFill>
                <a:srgbClr val="1982D1"/>
              </a:solidFill>
            </a:endParaRPr>
          </a:p>
        </p:txBody>
      </p:sp>
    </p:spTree>
    <p:extLst>
      <p:ext uri="{BB962C8B-B14F-4D97-AF65-F5344CB8AC3E}">
        <p14:creationId xmlns:p14="http://schemas.microsoft.com/office/powerpoint/2010/main" val="3640799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1982D1"/>
                </a:solidFill>
              </a:rPr>
              <a:t>Clarity: </a:t>
            </a:r>
            <a:r>
              <a:rPr lang="en-US" dirty="0"/>
              <a:t>A </a:t>
            </a:r>
            <a:r>
              <a:rPr lang="en-US" dirty="0" smtClean="0"/>
              <a:t>Sustained Observing System</a:t>
            </a:r>
            <a:endParaRPr lang="en-US" dirty="0"/>
          </a:p>
        </p:txBody>
      </p:sp>
      <p:sp>
        <p:nvSpPr>
          <p:cNvPr id="5" name="Title 1"/>
          <p:cNvSpPr txBox="1">
            <a:spLocks/>
          </p:cNvSpPr>
          <p:nvPr/>
        </p:nvSpPr>
        <p:spPr>
          <a:xfrm>
            <a:off x="612913" y="6052930"/>
            <a:ext cx="8229600" cy="7785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smtClean="0">
                <a:solidFill>
                  <a:srgbClr val="1982D1"/>
                </a:solidFill>
              </a:rPr>
              <a:t>Citizen-Powered </a:t>
            </a:r>
            <a:r>
              <a:rPr lang="en-US" dirty="0" smtClean="0"/>
              <a:t>Sensor Network</a:t>
            </a:r>
            <a:endParaRPr lang="en-US" dirty="0">
              <a:solidFill>
                <a:srgbClr val="1982D1"/>
              </a:solidFill>
            </a:endParaRPr>
          </a:p>
        </p:txBody>
      </p:sp>
      <p:sp>
        <p:nvSpPr>
          <p:cNvPr id="3" name="Content Placeholder 2"/>
          <p:cNvSpPr>
            <a:spLocks noGrp="1"/>
          </p:cNvSpPr>
          <p:nvPr>
            <p:ph idx="1"/>
          </p:nvPr>
        </p:nvSpPr>
        <p:spPr>
          <a:xfrm>
            <a:off x="457200" y="1981200"/>
            <a:ext cx="8229600" cy="3352800"/>
          </a:xfrm>
        </p:spPr>
        <p:txBody>
          <a:bodyPr>
            <a:normAutofit/>
          </a:bodyPr>
          <a:lstStyle/>
          <a:p>
            <a:r>
              <a:rPr lang="en-US" sz="3600" dirty="0" smtClean="0"/>
              <a:t>Detect Atmospheric Conditions</a:t>
            </a:r>
          </a:p>
          <a:p>
            <a:r>
              <a:rPr lang="en-US" sz="3600" dirty="0" smtClean="0"/>
              <a:t>All-sky camera (streaming video)</a:t>
            </a:r>
          </a:p>
          <a:p>
            <a:r>
              <a:rPr lang="en-US" sz="3600" b="1" dirty="0" smtClean="0"/>
              <a:t>Aerosol detection</a:t>
            </a:r>
            <a:r>
              <a:rPr lang="en-US" sz="3600" dirty="0" smtClean="0"/>
              <a:t>, analysis, and live display (nanoparticles, radioactivity, chemical composition)</a:t>
            </a:r>
            <a:endParaRPr lang="en-US" sz="3600" dirty="0"/>
          </a:p>
        </p:txBody>
      </p:sp>
    </p:spTree>
    <p:extLst>
      <p:ext uri="{BB962C8B-B14F-4D97-AF65-F5344CB8AC3E}">
        <p14:creationId xmlns:p14="http://schemas.microsoft.com/office/powerpoint/2010/main" val="19231583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982D1"/>
                </a:solidFill>
              </a:rPr>
              <a:t>Clarity: </a:t>
            </a:r>
            <a:r>
              <a:rPr lang="en-US" dirty="0"/>
              <a:t>Transparency</a:t>
            </a:r>
            <a:endParaRPr lang="en-US" dirty="0">
              <a:solidFill>
                <a:srgbClr val="1982D1"/>
              </a:solidFill>
            </a:endParaRPr>
          </a:p>
        </p:txBody>
      </p:sp>
      <p:sp>
        <p:nvSpPr>
          <p:cNvPr id="5" name="Title 1"/>
          <p:cNvSpPr txBox="1">
            <a:spLocks/>
          </p:cNvSpPr>
          <p:nvPr/>
        </p:nvSpPr>
        <p:spPr>
          <a:xfrm>
            <a:off x="612913" y="6052930"/>
            <a:ext cx="8229600" cy="7785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Impact" panose="020B0806030902050204" pitchFamily="34" charset="0"/>
                <a:ea typeface="+mj-ea"/>
                <a:cs typeface="+mj-cs"/>
              </a:defRPr>
            </a:lvl1pPr>
          </a:lstStyle>
          <a:p>
            <a:r>
              <a:rPr lang="en-US" dirty="0" smtClean="0">
                <a:solidFill>
                  <a:srgbClr val="1982D1"/>
                </a:solidFill>
              </a:rPr>
              <a:t>Citizen-Powered </a:t>
            </a:r>
            <a:r>
              <a:rPr lang="en-US" dirty="0" smtClean="0"/>
              <a:t>Sensor Network</a:t>
            </a:r>
            <a:endParaRPr lang="en-US" dirty="0">
              <a:solidFill>
                <a:srgbClr val="1982D1"/>
              </a:solidFill>
            </a:endParaRPr>
          </a:p>
        </p:txBody>
      </p:sp>
      <p:sp>
        <p:nvSpPr>
          <p:cNvPr id="3" name="Content Placeholder 2"/>
          <p:cNvSpPr>
            <a:spLocks noGrp="1"/>
          </p:cNvSpPr>
          <p:nvPr>
            <p:ph idx="1"/>
          </p:nvPr>
        </p:nvSpPr>
        <p:spPr>
          <a:xfrm>
            <a:off x="304801" y="1447800"/>
            <a:ext cx="8537712" cy="4495800"/>
          </a:xfrm>
        </p:spPr>
        <p:txBody>
          <a:bodyPr>
            <a:noAutofit/>
          </a:bodyPr>
          <a:lstStyle/>
          <a:p>
            <a:pPr marL="457200" indent="-457200" fontAlgn="base">
              <a:buFont typeface="+mj-lt"/>
              <a:buAutoNum type="arabicPeriod"/>
            </a:pPr>
            <a:r>
              <a:rPr lang="en-US" sz="2500" dirty="0"/>
              <a:t>Create a “multilateral </a:t>
            </a:r>
            <a:r>
              <a:rPr lang="en-US" sz="2500" b="1" dirty="0"/>
              <a:t>registry of cloud seeding, geoengineering, and atmospheric experimentation events </a:t>
            </a:r>
            <a:r>
              <a:rPr lang="en-US" sz="2500" dirty="0"/>
              <a:t>with information and data collection on key characteristics” and publish hourly updates on activities to a publicly available </a:t>
            </a:r>
            <a:r>
              <a:rPr lang="en-US" sz="2500" dirty="0" smtClean="0"/>
              <a:t>website.</a:t>
            </a:r>
            <a:br>
              <a:rPr lang="en-US" sz="2500" dirty="0" smtClean="0"/>
            </a:br>
            <a:endParaRPr lang="en-US" sz="2500" dirty="0"/>
          </a:p>
          <a:p>
            <a:pPr marL="457200" indent="-457200" fontAlgn="base">
              <a:buFont typeface="+mj-lt"/>
              <a:buAutoNum type="arabicPeriod"/>
            </a:pPr>
            <a:r>
              <a:rPr lang="en-US" sz="2500" dirty="0"/>
              <a:t>Require nations/states/persons to notify the multilateral registry (at least) 24 hours prior to initiation of atmospheric experimentation/modification </a:t>
            </a:r>
            <a:r>
              <a:rPr lang="en-US" sz="2500" b="1" dirty="0"/>
              <a:t>to </a:t>
            </a:r>
            <a:r>
              <a:rPr lang="en-US" sz="2500" b="1" dirty="0">
                <a:solidFill>
                  <a:srgbClr val="C00000"/>
                </a:solidFill>
              </a:rPr>
              <a:t>ensure public </a:t>
            </a:r>
            <a:r>
              <a:rPr lang="en-US" sz="2500" b="1" dirty="0" smtClean="0">
                <a:solidFill>
                  <a:srgbClr val="C00000"/>
                </a:solidFill>
              </a:rPr>
              <a:t>notice </a:t>
            </a:r>
            <a:r>
              <a:rPr lang="en-US" sz="2500" b="1" dirty="0"/>
              <a:t>and liability should said experimentation/modification cause monetary, environmental, or physical losses</a:t>
            </a:r>
            <a:r>
              <a:rPr lang="en-US" sz="2500" dirty="0"/>
              <a:t>.</a:t>
            </a:r>
          </a:p>
        </p:txBody>
      </p:sp>
    </p:spTree>
    <p:extLst>
      <p:ext uri="{BB962C8B-B14F-4D97-AF65-F5344CB8AC3E}">
        <p14:creationId xmlns:p14="http://schemas.microsoft.com/office/powerpoint/2010/main" val="4176040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761"/>
            <a:ext cx="9144000" cy="257175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chemeClr val="bg1"/>
                </a:solidFill>
              </a:rPr>
              <a:t>Thank you!</a:t>
            </a:r>
            <a:endParaRPr lang="en-US" dirty="0">
              <a:solidFill>
                <a:schemeClr val="bg1"/>
              </a:solidFill>
            </a:endParaRPr>
          </a:p>
        </p:txBody>
      </p:sp>
      <p:sp>
        <p:nvSpPr>
          <p:cNvPr id="3" name="Content Placeholder 2"/>
          <p:cNvSpPr>
            <a:spLocks noGrp="1"/>
          </p:cNvSpPr>
          <p:nvPr>
            <p:ph idx="1"/>
          </p:nvPr>
        </p:nvSpPr>
        <p:spPr>
          <a:xfrm>
            <a:off x="457200" y="1863189"/>
            <a:ext cx="8229600" cy="685800"/>
          </a:xfrm>
        </p:spPr>
        <p:txBody>
          <a:bodyPr/>
          <a:lstStyle/>
          <a:p>
            <a:pPr marL="0" indent="0" algn="ctr">
              <a:buNone/>
            </a:pPr>
            <a:r>
              <a:rPr lang="en-US" dirty="0" smtClean="0">
                <a:solidFill>
                  <a:schemeClr val="bg1"/>
                </a:solidFill>
              </a:rPr>
              <a:t>Please Support </a:t>
            </a:r>
            <a:r>
              <a:rPr lang="en-US" dirty="0" err="1" smtClean="0">
                <a:solidFill>
                  <a:schemeClr val="bg1"/>
                </a:solidFill>
              </a:rPr>
              <a:t>ClimateViewer</a:t>
            </a:r>
            <a:endParaRPr lang="en-US" dirty="0" smtClean="0">
              <a:solidFill>
                <a:schemeClr val="bg1"/>
              </a:solidFill>
            </a:endParaRPr>
          </a:p>
          <a:p>
            <a:pPr marL="0" indent="0" algn="ctr">
              <a:buNone/>
            </a:pPr>
            <a:endParaRPr lang="en-US" dirty="0">
              <a:solidFill>
                <a:schemeClr val="bg1"/>
              </a:solidFill>
            </a:endParaRPr>
          </a:p>
        </p:txBody>
      </p:sp>
      <p:sp>
        <p:nvSpPr>
          <p:cNvPr id="5" name="TextBox 4"/>
          <p:cNvSpPr txBox="1"/>
          <p:nvPr/>
        </p:nvSpPr>
        <p:spPr>
          <a:xfrm>
            <a:off x="76200" y="2584615"/>
            <a:ext cx="8991600" cy="4154984"/>
          </a:xfrm>
          <a:prstGeom prst="rect">
            <a:avLst/>
          </a:prstGeom>
          <a:noFill/>
        </p:spPr>
        <p:txBody>
          <a:bodyPr wrap="square" rtlCol="0">
            <a:spAutoFit/>
          </a:bodyPr>
          <a:lstStyle/>
          <a:p>
            <a:pPr algn="ctr"/>
            <a:r>
              <a:rPr lang="en-US" sz="3600" dirty="0" smtClean="0">
                <a:solidFill>
                  <a:srgbClr val="1982D1"/>
                </a:solidFill>
                <a:latin typeface="Impact" panose="020B0806030902050204" pitchFamily="34" charset="0"/>
              </a:rPr>
              <a:t>Sharing is Caring</a:t>
            </a:r>
          </a:p>
          <a:p>
            <a:pPr algn="ctr"/>
            <a:r>
              <a:rPr lang="en-US" sz="2400" dirty="0" smtClean="0">
                <a:latin typeface="Source Sans Pro Black" pitchFamily="34" charset="0"/>
                <a:hlinkClick r:id="rId4"/>
              </a:rPr>
              <a:t>C</a:t>
            </a:r>
            <a:r>
              <a:rPr lang="en-US" dirty="0" smtClean="0">
                <a:latin typeface="Source Sans Pro Black" pitchFamily="34" charset="0"/>
                <a:hlinkClick r:id="rId4"/>
              </a:rPr>
              <a:t>LIMATE</a:t>
            </a:r>
            <a:r>
              <a:rPr lang="en-US" sz="2400" dirty="0" smtClean="0">
                <a:latin typeface="Source Sans Pro Black" pitchFamily="34" charset="0"/>
                <a:hlinkClick r:id="rId4"/>
              </a:rPr>
              <a:t>V</a:t>
            </a:r>
            <a:r>
              <a:rPr lang="en-US" dirty="0" smtClean="0">
                <a:latin typeface="Source Sans Pro Black" pitchFamily="34" charset="0"/>
                <a:hlinkClick r:id="rId4"/>
              </a:rPr>
              <a:t>IEWER.COM</a:t>
            </a:r>
            <a:endParaRPr lang="en-US" dirty="0" smtClean="0">
              <a:latin typeface="Source Sans Pro Black" pitchFamily="34" charset="0"/>
            </a:endParaRPr>
          </a:p>
          <a:p>
            <a:pPr algn="ctr"/>
            <a:r>
              <a:rPr lang="en-US" sz="2400" dirty="0" smtClean="0">
                <a:latin typeface="Source Sans Pro Black" pitchFamily="34" charset="0"/>
                <a:hlinkClick r:id="rId5"/>
              </a:rPr>
              <a:t>C</a:t>
            </a:r>
            <a:r>
              <a:rPr lang="en-US" dirty="0" smtClean="0">
                <a:latin typeface="Source Sans Pro Black" pitchFamily="34" charset="0"/>
                <a:hlinkClick r:id="rId5"/>
              </a:rPr>
              <a:t>LIMATE</a:t>
            </a:r>
            <a:r>
              <a:rPr lang="en-US" sz="2400" dirty="0" smtClean="0">
                <a:latin typeface="Source Sans Pro Black" pitchFamily="34" charset="0"/>
                <a:hlinkClick r:id="rId5"/>
              </a:rPr>
              <a:t>V</a:t>
            </a:r>
            <a:r>
              <a:rPr lang="en-US" dirty="0" smtClean="0">
                <a:latin typeface="Source Sans Pro Black" pitchFamily="34" charset="0"/>
                <a:hlinkClick r:id="rId5"/>
              </a:rPr>
              <a:t>IEWER.ORG</a:t>
            </a:r>
            <a:endParaRPr lang="en-US" dirty="0" smtClean="0">
              <a:latin typeface="Source Sans Pro Black" pitchFamily="34" charset="0"/>
            </a:endParaRPr>
          </a:p>
          <a:p>
            <a:pPr algn="ctr"/>
            <a:r>
              <a:rPr lang="en-US" sz="2400" dirty="0" smtClean="0">
                <a:latin typeface="Source Sans Pro Black" pitchFamily="34" charset="0"/>
                <a:hlinkClick r:id="rId6"/>
              </a:rPr>
              <a:t>W</a:t>
            </a:r>
            <a:r>
              <a:rPr lang="en-US" dirty="0" smtClean="0">
                <a:latin typeface="Source Sans Pro Black" pitchFamily="34" charset="0"/>
                <a:hlinkClick r:id="rId6"/>
              </a:rPr>
              <a:t>EATHER</a:t>
            </a:r>
            <a:r>
              <a:rPr lang="en-US" sz="2400" dirty="0" smtClean="0">
                <a:latin typeface="Source Sans Pro Black" pitchFamily="34" charset="0"/>
                <a:hlinkClick r:id="rId6"/>
              </a:rPr>
              <a:t>M</a:t>
            </a:r>
            <a:r>
              <a:rPr lang="en-US" dirty="0" smtClean="0">
                <a:latin typeface="Source Sans Pro Black" pitchFamily="34" charset="0"/>
                <a:hlinkClick r:id="rId6"/>
              </a:rPr>
              <a:t>ODIFICATION</a:t>
            </a:r>
            <a:r>
              <a:rPr lang="en-US" sz="2400" dirty="0" smtClean="0">
                <a:latin typeface="Source Sans Pro Black" pitchFamily="34" charset="0"/>
                <a:hlinkClick r:id="rId6"/>
              </a:rPr>
              <a:t>H</a:t>
            </a:r>
            <a:r>
              <a:rPr lang="en-US" dirty="0" smtClean="0">
                <a:latin typeface="Source Sans Pro Black" pitchFamily="34" charset="0"/>
                <a:hlinkClick r:id="rId6"/>
              </a:rPr>
              <a:t>ISTORY.COM</a:t>
            </a:r>
            <a:endParaRPr lang="en-US" dirty="0" smtClean="0">
              <a:latin typeface="Source Sans Pro Black" pitchFamily="34" charset="0"/>
            </a:endParaRPr>
          </a:p>
          <a:p>
            <a:pPr algn="ctr"/>
            <a:endParaRPr lang="en-US" sz="2400" dirty="0" smtClean="0">
              <a:solidFill>
                <a:srgbClr val="1982D1"/>
              </a:solidFill>
              <a:latin typeface="Source Sans Pro Black" pitchFamily="34" charset="0"/>
              <a:hlinkClick r:id="rId7"/>
            </a:endParaRPr>
          </a:p>
          <a:p>
            <a:pPr algn="ctr"/>
            <a:r>
              <a:rPr lang="en-US" sz="2400" dirty="0" smtClean="0">
                <a:solidFill>
                  <a:srgbClr val="C00000"/>
                </a:solidFill>
                <a:latin typeface="Source Sans Pro Black" pitchFamily="34" charset="0"/>
              </a:rPr>
              <a:t>Support:</a:t>
            </a:r>
            <a:r>
              <a:rPr lang="en-US" sz="2400" dirty="0" smtClean="0">
                <a:solidFill>
                  <a:srgbClr val="1982D1"/>
                </a:solidFill>
                <a:latin typeface="Source Sans Pro Black" pitchFamily="34" charset="0"/>
              </a:rPr>
              <a:t>  </a:t>
            </a:r>
            <a:r>
              <a:rPr lang="en-US" sz="2400" dirty="0" smtClean="0">
                <a:solidFill>
                  <a:srgbClr val="1982D1"/>
                </a:solidFill>
                <a:latin typeface="Source Sans Pro Black" pitchFamily="34" charset="0"/>
                <a:hlinkClick r:id="rId7"/>
              </a:rPr>
              <a:t>www.gofundme.com/climateviewer</a:t>
            </a:r>
            <a:endParaRPr lang="en-US" sz="2400" dirty="0">
              <a:solidFill>
                <a:srgbClr val="1982D1"/>
              </a:solidFill>
              <a:latin typeface="Source Sans Pro Black" pitchFamily="34" charset="0"/>
            </a:endParaRPr>
          </a:p>
          <a:p>
            <a:pPr algn="ctr"/>
            <a:r>
              <a:rPr lang="en-US" sz="2400" dirty="0" smtClean="0">
                <a:latin typeface="Source Sans Pro Black" pitchFamily="34" charset="0"/>
              </a:rPr>
              <a:t>Subscribe:  </a:t>
            </a:r>
            <a:r>
              <a:rPr lang="en-US" sz="2400" dirty="0" smtClean="0">
                <a:latin typeface="Source Sans Pro Black" pitchFamily="34" charset="0"/>
                <a:hlinkClick r:id="rId8"/>
              </a:rPr>
              <a:t>YouTube.com/</a:t>
            </a:r>
            <a:r>
              <a:rPr lang="en-US" sz="2400" dirty="0" err="1" smtClean="0">
                <a:latin typeface="Source Sans Pro Black" pitchFamily="34" charset="0"/>
                <a:hlinkClick r:id="rId8"/>
              </a:rPr>
              <a:t>jimleeclimateviewer</a:t>
            </a:r>
            <a:endParaRPr lang="en-US" sz="2800" dirty="0">
              <a:latin typeface="Source Sans Pro Black" pitchFamily="34" charset="0"/>
            </a:endParaRPr>
          </a:p>
          <a:p>
            <a:pPr algn="ctr"/>
            <a:r>
              <a:rPr lang="en-US" sz="2000" dirty="0" smtClean="0">
                <a:latin typeface="Source Sans Pro Black" pitchFamily="34" charset="0"/>
              </a:rPr>
              <a:t>Contact: </a:t>
            </a:r>
            <a:r>
              <a:rPr lang="en-US" sz="2000" dirty="0" smtClean="0">
                <a:latin typeface="Source Sans Pro Black" pitchFamily="34" charset="0"/>
                <a:hlinkClick r:id="rId9"/>
              </a:rPr>
              <a:t>jim@climateviewer.com</a:t>
            </a:r>
            <a:endParaRPr lang="en-US" sz="2000" dirty="0" smtClean="0">
              <a:latin typeface="Source Sans Pro Black" pitchFamily="34" charset="0"/>
            </a:endParaRPr>
          </a:p>
          <a:p>
            <a:pPr algn="ctr"/>
            <a:endParaRPr lang="en-US" sz="2800" dirty="0" smtClean="0">
              <a:latin typeface="Source Sans Pro Black" pitchFamily="34" charset="0"/>
            </a:endParaRPr>
          </a:p>
          <a:p>
            <a:pPr algn="ctr"/>
            <a:r>
              <a:rPr lang="en-US" dirty="0" smtClean="0">
                <a:latin typeface="Source Sans Pro" pitchFamily="34" charset="0"/>
              </a:rPr>
              <a:t>This presentation is </a:t>
            </a:r>
            <a:r>
              <a:rPr lang="en-US" dirty="0" smtClean="0">
                <a:latin typeface="Source Sans Pro" pitchFamily="34" charset="0"/>
                <a:hlinkClick r:id="rId10"/>
              </a:rPr>
              <a:t>Creative Commons Non-Commercial 3.0</a:t>
            </a:r>
            <a:r>
              <a:rPr lang="en-US" dirty="0" smtClean="0">
                <a:latin typeface="Source Sans Pro" pitchFamily="34" charset="0"/>
              </a:rPr>
              <a:t>. Feel free to share this anywhere as long as you provide </a:t>
            </a:r>
            <a:r>
              <a:rPr lang="en-US" dirty="0">
                <a:latin typeface="Source Sans Pro" pitchFamily="34" charset="0"/>
              </a:rPr>
              <a:t>a </a:t>
            </a:r>
            <a:r>
              <a:rPr lang="en-US" dirty="0" smtClean="0">
                <a:latin typeface="Source Sans Pro" pitchFamily="34" charset="0"/>
              </a:rPr>
              <a:t>link back </a:t>
            </a:r>
            <a:r>
              <a:rPr lang="en-US" dirty="0">
                <a:latin typeface="Source Sans Pro" pitchFamily="34" charset="0"/>
              </a:rPr>
              <a:t>to </a:t>
            </a:r>
            <a:r>
              <a:rPr lang="en-US" dirty="0">
                <a:latin typeface="Source Sans Pro" pitchFamily="34" charset="0"/>
                <a:hlinkClick r:id="rId11"/>
              </a:rPr>
              <a:t>https://climateviewer.com/geoengineering/</a:t>
            </a:r>
            <a:endParaRPr lang="en-US" dirty="0">
              <a:latin typeface="Source Sans Pro" pitchFamily="34" charset="0"/>
            </a:endParaRPr>
          </a:p>
        </p:txBody>
      </p:sp>
    </p:spTree>
    <p:extLst>
      <p:ext uri="{BB962C8B-B14F-4D97-AF65-F5344CB8AC3E}">
        <p14:creationId xmlns:p14="http://schemas.microsoft.com/office/powerpoint/2010/main" val="263640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297557"/>
          </a:xfrm>
          <a:prstGeom prst="rect">
            <a:avLst/>
          </a:prstGeom>
        </p:spPr>
      </p:pic>
      <p:sp>
        <p:nvSpPr>
          <p:cNvPr id="5" name="TextBox 4"/>
          <p:cNvSpPr txBox="1"/>
          <p:nvPr/>
        </p:nvSpPr>
        <p:spPr>
          <a:xfrm>
            <a:off x="190500" y="188893"/>
            <a:ext cx="8763000" cy="1692771"/>
          </a:xfrm>
          <a:prstGeom prst="rect">
            <a:avLst/>
          </a:prstGeom>
          <a:noFill/>
        </p:spPr>
        <p:txBody>
          <a:bodyPr wrap="square" rtlCol="0">
            <a:spAutoFit/>
          </a:bodyPr>
          <a:lstStyle/>
          <a:p>
            <a:pPr algn="ctr"/>
            <a:r>
              <a:rPr lang="en-US" sz="4000" dirty="0" smtClean="0">
                <a:solidFill>
                  <a:srgbClr val="1982D1"/>
                </a:solidFill>
                <a:latin typeface="Impact" panose="020B0806030902050204" pitchFamily="34" charset="0"/>
              </a:rPr>
              <a:t>First Hurricane Modification Attempt</a:t>
            </a:r>
            <a:br>
              <a:rPr lang="en-US" sz="4000" dirty="0" smtClean="0">
                <a:solidFill>
                  <a:srgbClr val="1982D1"/>
                </a:solidFill>
                <a:latin typeface="Impact" panose="020B0806030902050204" pitchFamily="34" charset="0"/>
              </a:rPr>
            </a:br>
            <a:r>
              <a:rPr lang="en-US" sz="2000" dirty="0">
                <a:latin typeface="Impact" panose="020B0806030902050204" pitchFamily="34" charset="0"/>
              </a:rPr>
              <a:t>October 13, 1947</a:t>
            </a:r>
          </a:p>
          <a:p>
            <a:pPr algn="ctr"/>
            <a:endParaRPr lang="en-US" sz="4000" dirty="0">
              <a:latin typeface="Impact" panose="020B0806030902050204" pitchFamily="34" charset="0"/>
            </a:endParaRPr>
          </a:p>
        </p:txBody>
      </p:sp>
    </p:spTree>
    <p:extLst>
      <p:ext uri="{BB962C8B-B14F-4D97-AF65-F5344CB8AC3E}">
        <p14:creationId xmlns:p14="http://schemas.microsoft.com/office/powerpoint/2010/main" val="179437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1495</TotalTime>
  <Words>4676</Words>
  <Application>Microsoft Office PowerPoint</Application>
  <PresentationFormat>On-screen Show (4:3)</PresentationFormat>
  <Paragraphs>750</Paragraphs>
  <Slides>87</Slides>
  <Notes>87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Arial</vt:lpstr>
      <vt:lpstr>Source Sans Pro Black</vt:lpstr>
      <vt:lpstr>Source Sans Pro</vt:lpstr>
      <vt:lpstr>Impact</vt:lpstr>
      <vt:lpstr>Calibri</vt:lpstr>
      <vt:lpstr>Office Theme</vt:lpstr>
      <vt:lpstr>GEOENGINEERING</vt:lpstr>
      <vt:lpstr>PowerPoint Presentation</vt:lpstr>
      <vt:lpstr>PowerPoint Presentation</vt:lpstr>
      <vt:lpstr>100 Years Of Weather Control and nobody knew…</vt:lpstr>
      <vt:lpstr>Did you know?</vt:lpstr>
      <vt:lpstr>Charles Mallory Hatfield – 1915-1916</vt:lpstr>
      <vt:lpstr>Charles Mallory Hatfield – 1915-1916</vt:lpstr>
      <vt:lpstr>The Birth of Cloud Seeding  November 13, 1946</vt:lpstr>
      <vt:lpstr>PowerPoint Presentation</vt:lpstr>
      <vt:lpstr>Irving P. Krick Invents  Ground-based Cloud Seeder - 1949</vt:lpstr>
      <vt:lpstr>Cloud Seeding Projects 1952 – 1965</vt:lpstr>
      <vt:lpstr>Jet Aircraft’s “Artificial Clouds” Block Sun – 1958</vt:lpstr>
      <vt:lpstr>Navy creates/destroys artificial clouds with  Carbon Black dust - 1958</vt:lpstr>
      <vt:lpstr>Project Skyfire - 1960-1967</vt:lpstr>
      <vt:lpstr>Project Skywater 1961-1988</vt:lpstr>
      <vt:lpstr>Project West Ford  October 21, 1961 ‐ September 5, 1963</vt:lpstr>
      <vt:lpstr>Project Storm Fury  August 17, 1962 ‐ 1983</vt:lpstr>
      <vt:lpstr>Plasma Seeding Begins – May 1963 Space Weather Modification</vt:lpstr>
      <vt:lpstr>Artificial Strontium and Barium Clouds in the Upper Atmosphere - 1964</vt:lpstr>
      <vt:lpstr>“as long as the program was called Solar Energy by the United States, it could not be considered a weapons project.”</vt:lpstr>
      <vt:lpstr>Commercial Airlines To End  “Smoke Pollution of the Skies” 1970</vt:lpstr>
      <vt:lpstr>Cloud Seeding Used As Weapon 30 Years After Invention</vt:lpstr>
      <vt:lpstr>Operation Popeye  Weather Warfare over Vitenam</vt:lpstr>
      <vt:lpstr>Operation Popeye  Weather Warfare over Vitenam</vt:lpstr>
      <vt:lpstr>Operation Popeye BUSTED! </vt:lpstr>
      <vt:lpstr>Weather Warfare Politics Weather modification meets full disclosure</vt:lpstr>
      <vt:lpstr>Top Secret Congressional Hearings</vt:lpstr>
      <vt:lpstr>Weather Modification Reporting Laws</vt:lpstr>
      <vt:lpstr>Weather Modification Reporting Forms</vt:lpstr>
      <vt:lpstr>Weather Modification Reporting Forms</vt:lpstr>
      <vt:lpstr>ENMOD Weather Warfare Ban</vt:lpstr>
      <vt:lpstr>ENMOD Weather Warfare Ban</vt:lpstr>
      <vt:lpstr>Weather Modification: Programs, Problems, Policy, and Potential</vt:lpstr>
      <vt:lpstr>Summary of Weather Modification Activities  Reported  in 1979</vt:lpstr>
      <vt:lpstr>ENMOD Has No Teeth </vt:lpstr>
      <vt:lpstr>Where Are We Today? The Blue Gold Rush  “Fresh water has been dubbed “Blue Gold” in many publications as potable water will be to this century what oil was to the last century. ”</vt:lpstr>
      <vt:lpstr>Cloud Seeding is Big Business</vt:lpstr>
      <vt:lpstr>Cloud Seeding Projects Worldwide</vt:lpstr>
      <vt:lpstr>Homeland Security Hurricane Control</vt:lpstr>
      <vt:lpstr>Homeland Security Hurricane Control</vt:lpstr>
      <vt:lpstr>US Military Violating ENMOD 1994 FOIA – USAF Phillips Lab, USN China Lake</vt:lpstr>
      <vt:lpstr>US Military Violating ENMOD 1995-1997 – AF2025, WXMOD Test Technology Symposium ’97</vt:lpstr>
      <vt:lpstr>Cloud Ionizers – Electric Rainmaking</vt:lpstr>
      <vt:lpstr>Cloud Ionizers – Electric Rainmaking</vt:lpstr>
      <vt:lpstr>Cloud Ionizers – Electric Rainmaking</vt:lpstr>
      <vt:lpstr>PowerPoint Presentation</vt:lpstr>
      <vt:lpstr>Ionospheric Heaters</vt:lpstr>
      <vt:lpstr>HAARP IRI – Gakona, Alaska</vt:lpstr>
      <vt:lpstr>Radiation Belt Remediation aka Draining the Van Allen Belts</vt:lpstr>
      <vt:lpstr>PowerPoint Presentation</vt:lpstr>
      <vt:lpstr>Polar Electrojet PEJ Heating E Region</vt:lpstr>
      <vt:lpstr>PowerPoint Presentation</vt:lpstr>
      <vt:lpstr>Ionospheric Current Drive ICD Heating</vt:lpstr>
      <vt:lpstr>PowerPoint Presentation</vt:lpstr>
      <vt:lpstr>PowerPoint Presentation</vt:lpstr>
      <vt:lpstr>Project LUCY in the Sky with Diamonds “noctilucent clouds formed from the breakdown of methane in a circular zone above the HAARP transmitter”</vt:lpstr>
      <vt:lpstr>GEOENGINEERING</vt:lpstr>
      <vt:lpstr>Terminology</vt:lpstr>
      <vt:lpstr>Terminology – Google Scholar Results</vt:lpstr>
      <vt:lpstr>Can Dr. Evil Save Us From Global Warming?</vt:lpstr>
      <vt:lpstr>Geoengineering SRM Funding</vt:lpstr>
      <vt:lpstr>Geoengineering SRM Lobbyists</vt:lpstr>
      <vt:lpstr>Geoengineering SRM Projects</vt:lpstr>
      <vt:lpstr>Geoengineering SRM Projects</vt:lpstr>
      <vt:lpstr>Geoengineering SRM Projects</vt:lpstr>
      <vt:lpstr>PowerPoint Presentation</vt:lpstr>
      <vt:lpstr>Geoengineering Will Kill People</vt:lpstr>
      <vt:lpstr>Geoengineering Will Kill People</vt:lpstr>
      <vt:lpstr>Geoengineering Ban</vt:lpstr>
      <vt:lpstr>Geoengineering and COP21</vt:lpstr>
      <vt:lpstr>Geoengineering Is Already Happening</vt:lpstr>
      <vt:lpstr>Geoengineering Is Already Happening “ARTIFICIAL CLOUDS” – Ship Tracks</vt:lpstr>
      <vt:lpstr>Geoengineering Is Already Happening “ARTIFICIAL CLOUDS” – Ship Tracks</vt:lpstr>
      <vt:lpstr>Geoengineering Is Already Happening “ARTIFICIAL CLOUDS” – Contrail Cirrus</vt:lpstr>
      <vt:lpstr>“Chemtrails”</vt:lpstr>
      <vt:lpstr>Terminology – Credibility is Crucial</vt:lpstr>
      <vt:lpstr>Jet Aircraft “Accidental Geoengineering”</vt:lpstr>
      <vt:lpstr>Sulfuric Acid from Aviation and Ship Tracks may be higher today than Geoengineering SRM would require in 2020</vt:lpstr>
      <vt:lpstr>Activists Take On Artificial Clouds At  US EPA Hearing on Jet Pollution – September 2015</vt:lpstr>
      <vt:lpstr>Artificial Cloud Experimentation</vt:lpstr>
      <vt:lpstr>Geoengineering Is Already Happening Could We Detect “Rogue Geoengineering?”</vt:lpstr>
      <vt:lpstr>Geoengineering Is Already Happening Could We Detect “Rogue Geoengineering?”</vt:lpstr>
      <vt:lpstr>Geoengineering/ENMOD Solution</vt:lpstr>
      <vt:lpstr>Clarity: A Sustained Observing System</vt:lpstr>
      <vt:lpstr>Clarity: A Sustained Observing System</vt:lpstr>
      <vt:lpstr>Clarity: Transparency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Geoengineering</dc:title>
  <dc:creator>James F Lee Jr</dc:creator>
  <cp:lastModifiedBy>James F Lee Jr</cp:lastModifiedBy>
  <cp:revision>442</cp:revision>
  <dcterms:created xsi:type="dcterms:W3CDTF">2016-11-23T17:09:00Z</dcterms:created>
  <dcterms:modified xsi:type="dcterms:W3CDTF">2016-12-09T04:22:49Z</dcterms:modified>
</cp:coreProperties>
</file>